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3" r:id="rId1"/>
    <p:sldMasterId id="2147483659" r:id="rId2"/>
  </p:sldMasterIdLst>
  <p:notesMasterIdLst>
    <p:notesMasterId r:id="rId25"/>
  </p:notesMasterIdLst>
  <p:handoutMasterIdLst>
    <p:handoutMasterId r:id="rId26"/>
  </p:handoutMasterIdLst>
  <p:sldIdLst>
    <p:sldId id="302" r:id="rId3"/>
    <p:sldId id="271" r:id="rId4"/>
    <p:sldId id="380" r:id="rId5"/>
    <p:sldId id="312" r:id="rId6"/>
    <p:sldId id="381" r:id="rId7"/>
    <p:sldId id="382" r:id="rId8"/>
    <p:sldId id="383" r:id="rId9"/>
    <p:sldId id="384" r:id="rId10"/>
    <p:sldId id="385" r:id="rId11"/>
    <p:sldId id="386" r:id="rId12"/>
    <p:sldId id="387" r:id="rId13"/>
    <p:sldId id="388" r:id="rId14"/>
    <p:sldId id="389" r:id="rId15"/>
    <p:sldId id="391" r:id="rId16"/>
    <p:sldId id="392" r:id="rId17"/>
    <p:sldId id="393" r:id="rId18"/>
    <p:sldId id="396" r:id="rId19"/>
    <p:sldId id="397" r:id="rId20"/>
    <p:sldId id="399" r:id="rId21"/>
    <p:sldId id="398" r:id="rId22"/>
    <p:sldId id="400" r:id="rId23"/>
    <p:sldId id="298" r:id="rId2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B7C1"/>
    <a:srgbClr val="8CB7C1"/>
    <a:srgbClr val="1A6C7C"/>
    <a:srgbClr val="007F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6" autoAdjust="0"/>
    <p:restoredTop sz="62813" autoAdjust="0"/>
  </p:normalViewPr>
  <p:slideViewPr>
    <p:cSldViewPr snapToGrid="0" snapToObjects="1">
      <p:cViewPr varScale="1">
        <p:scale>
          <a:sx n="56" d="100"/>
          <a:sy n="56" d="100"/>
        </p:scale>
        <p:origin x="1626" y="66"/>
      </p:cViewPr>
      <p:guideLst>
        <p:guide orient="horz" pos="2184"/>
        <p:guide pos="2880"/>
      </p:guideLst>
    </p:cSldViewPr>
  </p:slideViewPr>
  <p:outlineViewPr>
    <p:cViewPr>
      <p:scale>
        <a:sx n="33" d="100"/>
        <a:sy n="33" d="100"/>
      </p:scale>
      <p:origin x="0" y="-7386"/>
    </p:cViewPr>
  </p:outlineViewPr>
  <p:notesTextViewPr>
    <p:cViewPr>
      <p:scale>
        <a:sx n="125" d="100"/>
        <a:sy n="125" d="100"/>
      </p:scale>
      <p:origin x="0" y="0"/>
    </p:cViewPr>
  </p:notesTextViewPr>
  <p:sorterViewPr>
    <p:cViewPr>
      <p:scale>
        <a:sx n="100" d="100"/>
        <a:sy n="100" d="100"/>
      </p:scale>
      <p:origin x="0" y="-3346"/>
    </p:cViewPr>
  </p:sorterViewPr>
  <p:notesViewPr>
    <p:cSldViewPr snapToGrid="0" snapToObjects="1">
      <p:cViewPr varScale="1">
        <p:scale>
          <a:sx n="85" d="100"/>
          <a:sy n="85" d="100"/>
        </p:scale>
        <p:origin x="3802"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4/29/2019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Exploring Microsoft Office 365 Introductory, Chapter 2 Formulas and Functions</a:t>
            </a:r>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6794313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ea typeface="Arial"/>
                <a:cs typeface="Arial"/>
                <a:sym typeface="Arial"/>
              </a:rPr>
              <a:t>You can also use the Insert Function dialog box to search for a function, select a function category, and select the desired function from the list. Once the function is selected, click OK to open the Function Arguments dialog box, so that you can enter the arguments for the function.</a:t>
            </a:r>
            <a:endParaRPr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0964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SUM function totals values in one or more cells and displays the result in the cell that contains the function. </a:t>
            </a:r>
          </a:p>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AVERAGE function calculates the arithmetic mean for the values in a range of cells.</a:t>
            </a:r>
          </a:p>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MEDIAN function finds the midpoint value, which is the value that one half of the data set is above or below.</a:t>
            </a:r>
          </a:p>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MIN function evaluates an argument list to determine its lowest value.</a:t>
            </a:r>
          </a:p>
          <a:p>
            <a:endParaRPr lang="en-US" sz="1200" b="0" i="0" u="none" strike="noStrike" kern="1200" cap="none" baseline="0" dirty="0">
              <a:solidFill>
                <a:schemeClr val="dk1"/>
              </a:solidFill>
              <a:latin typeface="Arial"/>
              <a:ea typeface="Arial"/>
              <a:cs typeface="Arial"/>
              <a:sym typeface="Arial"/>
            </a:endParaRPr>
          </a:p>
          <a:p>
            <a:r>
              <a:rPr lang="en-US" sz="1200" b="0" i="0" u="none" strike="noStrike" kern="1200" cap="none" baseline="0" dirty="0">
                <a:solidFill>
                  <a:schemeClr val="dk1"/>
                </a:solidFill>
                <a:latin typeface="Arial"/>
                <a:ea typeface="Arial"/>
                <a:cs typeface="Arial"/>
                <a:sym typeface="Arial"/>
              </a:rPr>
              <a:t>Note: Arguments within brackets are optional.</a:t>
            </a:r>
            <a:endParaRPr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075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MAX function evaluates an argument list to determine its highest value.</a:t>
            </a:r>
          </a:p>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COUNT function tallies the number of cells in a range that contain values used in calculations.</a:t>
            </a:r>
          </a:p>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COUNTBLANK function tallies the number of cells in a range that are blank.</a:t>
            </a:r>
          </a:p>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COUNTA function tallies the number of cells in a range that are not blank.</a:t>
            </a:r>
          </a:p>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ROUND function changes the stored value to the specified number of decimal places.</a:t>
            </a:r>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1578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Font typeface="Arial" panose="020B0604020202020204" pitchFamily="34" charset="0"/>
              <a:buNone/>
            </a:pPr>
            <a:r>
              <a:rPr lang="en-US" sz="1200" b="0" i="0" u="none" strike="noStrike" kern="1200" cap="none" baseline="0" dirty="0">
                <a:solidFill>
                  <a:schemeClr val="dk1"/>
                </a:solidFill>
                <a:latin typeface="Arial"/>
                <a:ea typeface="Arial"/>
                <a:cs typeface="Arial"/>
                <a:sym typeface="Arial"/>
              </a:rPr>
              <a:t>The figure shows examples of the basic math and statistics functions.</a:t>
            </a:r>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19370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cap="none" baseline="0" dirty="0">
                <a:solidFill>
                  <a:schemeClr val="dk1"/>
                </a:solidFill>
                <a:latin typeface="Arial"/>
                <a:ea typeface="Arial"/>
                <a:cs typeface="Arial"/>
                <a:sym typeface="Arial"/>
              </a:rPr>
              <a:t>The TODAY function returns the serial number for the current day displayed as a date.</a:t>
            </a:r>
          </a:p>
          <a:p>
            <a:pPr marL="171450" indent="-17145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NOW function uses the computer’s clock to display the current date and military time.</a:t>
            </a:r>
          </a:p>
          <a:p>
            <a:pPr marL="171450" indent="-171450">
              <a:buFont typeface="Arial" panose="020B0604020202020204" pitchFamily="34" charset="0"/>
              <a:buChar char="•"/>
            </a:pPr>
            <a:endParaRPr lang="en-US" sz="1200" b="0" i="0" u="none" strike="noStrike" kern="1200" cap="none" baseline="0" dirty="0">
              <a:solidFill>
                <a:schemeClr val="dk1"/>
              </a:solidFill>
              <a:latin typeface="Arial"/>
              <a:cs typeface="Arial"/>
              <a:sym typeface="Arial"/>
            </a:endParaRPr>
          </a:p>
          <a:p>
            <a:r>
              <a:rPr lang="en-US" sz="1200" b="0" i="0" u="none" strike="noStrike" kern="1200" cap="none" baseline="0" dirty="0">
                <a:solidFill>
                  <a:schemeClr val="dk1"/>
                </a:solidFill>
                <a:latin typeface="Arial"/>
                <a:cs typeface="Arial"/>
                <a:sym typeface="Arial"/>
              </a:rPr>
              <a:t>Note: Neither function requires an argument. </a:t>
            </a:r>
            <a:r>
              <a:rPr lang="en-US" sz="1200" b="0" i="0" u="none" strike="noStrike" kern="1200" cap="none" baseline="0" dirty="0">
                <a:solidFill>
                  <a:schemeClr val="dk1"/>
                </a:solidFill>
                <a:latin typeface="Arial"/>
                <a:ea typeface="Arial"/>
                <a:cs typeface="Arial"/>
                <a:sym typeface="Arial"/>
              </a:rPr>
              <a:t>Both the TODAY and NOW functions display the date/time the workbook was last opened or last calculated.</a:t>
            </a:r>
            <a:endParaRPr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98843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0" u="none" strike="noStrike" kern="1200" cap="none" baseline="0" dirty="0">
                <a:solidFill>
                  <a:schemeClr val="dk1"/>
                </a:solidFill>
                <a:latin typeface="Arial"/>
                <a:ea typeface="Arial"/>
                <a:cs typeface="Arial"/>
                <a:sym typeface="Arial"/>
              </a:rPr>
              <a:t>Lookup and reference functions are used to quickly find data associated with a specified value.</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i="0" u="none" strike="noStrike" kern="1200" cap="none" baseline="0" dirty="0">
              <a:solidFill>
                <a:schemeClr val="dk1"/>
              </a:solidFill>
              <a:latin typeface="Arial"/>
              <a:cs typeface="Arial"/>
              <a:sym typeface="Arial"/>
            </a:endParaRPr>
          </a:p>
          <a:p>
            <a:pPr lvl="0"/>
            <a:r>
              <a:rPr lang="en-US" sz="1200" b="0" i="0" u="none" strike="noStrike" kern="1200" cap="none" baseline="0" dirty="0">
                <a:solidFill>
                  <a:schemeClr val="dk1"/>
                </a:solidFill>
                <a:latin typeface="Arial"/>
                <a:ea typeface="Arial"/>
                <a:cs typeface="Arial"/>
                <a:sym typeface="Arial"/>
              </a:rPr>
              <a:t>The VLOOKUP function has three required arguments and one optional argument: </a:t>
            </a:r>
          </a:p>
          <a:p>
            <a:pPr marL="228600" lvl="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lookup_value, which is the cell reference that contains the value to look up.</a:t>
            </a:r>
          </a:p>
          <a:p>
            <a:pPr marL="228600" lvl="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table_array, which is the range that contains the lookup table.</a:t>
            </a:r>
          </a:p>
          <a:p>
            <a:pPr marL="228600" lvl="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col_index_num, which is the column number in the lookup table that contains the return values.</a:t>
            </a:r>
          </a:p>
          <a:p>
            <a:pPr marL="228600" lvl="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range_lookup, which determines how the VLOOKUP function handles lookup values that are not an exact match for the data in the table array.</a:t>
            </a:r>
            <a:endParaRPr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7216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ea typeface="Arial"/>
                <a:cs typeface="Arial"/>
                <a:sym typeface="Arial"/>
              </a:rPr>
              <a:t>A lookup table is the range containing a table array of values. A table array is a range containing a table of values and text from which data can be retrieved.</a:t>
            </a:r>
          </a:p>
          <a:p>
            <a:endParaRPr lang="en-US" sz="1200" b="0" i="0" u="none" strike="noStrike" kern="1200" cap="none" baseline="0" dirty="0">
              <a:solidFill>
                <a:schemeClr val="dk1"/>
              </a:solidFill>
              <a:latin typeface="Arial"/>
              <a:cs typeface="Arial"/>
              <a:sym typeface="Arial"/>
            </a:endParaRPr>
          </a:p>
          <a:p>
            <a:r>
              <a:rPr lang="en-US" sz="1200" b="0" i="0" u="none" strike="noStrike" kern="1200" cap="none" baseline="0" dirty="0">
                <a:solidFill>
                  <a:schemeClr val="dk1"/>
                </a:solidFill>
                <a:latin typeface="Arial"/>
                <a:ea typeface="Arial"/>
                <a:cs typeface="Arial"/>
                <a:sym typeface="Arial"/>
              </a:rPr>
              <a:t>When looking up an approximate value in a range (range lookup = True),  the data must be arranged from the lowest to the highest value and include only the lowest value in the range. The lowest value for a category or in a series is a breakpoint.</a:t>
            </a:r>
            <a:endParaRPr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90332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ea typeface="Arial"/>
                <a:cs typeface="Arial"/>
                <a:sym typeface="Arial"/>
              </a:rPr>
              <a:t>When using a horizontal lookup table, the HLOOKUP function is used.</a:t>
            </a:r>
            <a:endParaRPr lang="en-US"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8632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ea typeface="Arial"/>
                <a:cs typeface="Arial"/>
                <a:sym typeface="Arial"/>
              </a:rPr>
              <a:t>The PMT function calculates payments for a loan with a fixed amount at a fixed periodic rate for a fixed time period. </a:t>
            </a:r>
          </a:p>
          <a:p>
            <a:endParaRPr lang="en-US" sz="1200" b="0" i="0" u="none" strike="noStrike" kern="1200" cap="none" baseline="0" dirty="0">
              <a:solidFill>
                <a:schemeClr val="dk1"/>
              </a:solidFill>
              <a:latin typeface="Arial"/>
              <a:ea typeface="Arial"/>
              <a:cs typeface="Arial"/>
              <a:sym typeface="Arial"/>
            </a:endParaRPr>
          </a:p>
          <a:p>
            <a:r>
              <a:rPr lang="en-US" sz="1200" b="0" i="0" u="none" strike="noStrike" kern="1200" cap="none" baseline="0" dirty="0">
                <a:solidFill>
                  <a:schemeClr val="dk1"/>
                </a:solidFill>
                <a:latin typeface="Arial"/>
                <a:ea typeface="Arial"/>
                <a:cs typeface="Arial"/>
                <a:sym typeface="Arial"/>
              </a:rPr>
              <a:t>The PMT function uses three required arguments:</a:t>
            </a:r>
          </a:p>
          <a:p>
            <a:pPr marL="22860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rate is the interest rate per payment period. </a:t>
            </a:r>
          </a:p>
          <a:p>
            <a:pPr marL="22860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nper</a:t>
            </a:r>
            <a:r>
              <a:rPr lang="en-US" sz="1200" b="1" i="1" u="none" strike="noStrike" kern="1200" cap="none" baseline="0" dirty="0">
                <a:solidFill>
                  <a:schemeClr val="dk1"/>
                </a:solidFill>
                <a:latin typeface="Arial"/>
                <a:ea typeface="Arial"/>
                <a:cs typeface="Arial"/>
                <a:sym typeface="Arial"/>
              </a:rPr>
              <a:t> </a:t>
            </a:r>
            <a:r>
              <a:rPr lang="en-US" sz="1200" b="0" i="0" u="none" strike="noStrike" kern="1200" cap="none" baseline="0" dirty="0">
                <a:solidFill>
                  <a:schemeClr val="dk1"/>
                </a:solidFill>
                <a:latin typeface="Arial"/>
                <a:ea typeface="Arial"/>
                <a:cs typeface="Arial"/>
                <a:sym typeface="Arial"/>
              </a:rPr>
              <a:t>is the total number of payment periods.</a:t>
            </a:r>
            <a:r>
              <a:rPr lang="en-US" sz="1200" b="1" i="1" u="none" strike="noStrike" kern="1200" cap="none" baseline="0" dirty="0">
                <a:solidFill>
                  <a:schemeClr val="dk1"/>
                </a:solidFill>
                <a:latin typeface="Arial"/>
                <a:ea typeface="Arial"/>
                <a:cs typeface="Arial"/>
                <a:sym typeface="Arial"/>
              </a:rPr>
              <a:t> </a:t>
            </a:r>
          </a:p>
          <a:p>
            <a:pPr marL="22860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pv</a:t>
            </a:r>
            <a:r>
              <a:rPr lang="en-US" sz="1200" b="1" i="1" u="none" strike="noStrike" kern="1200" cap="none" baseline="0" dirty="0">
                <a:solidFill>
                  <a:schemeClr val="dk1"/>
                </a:solidFill>
                <a:latin typeface="Arial"/>
                <a:ea typeface="Arial"/>
                <a:cs typeface="Arial"/>
                <a:sym typeface="Arial"/>
              </a:rPr>
              <a:t> </a:t>
            </a:r>
            <a:r>
              <a:rPr lang="en-US" sz="1200" b="0" i="0" u="none" strike="noStrike" kern="1200" cap="none" baseline="0" dirty="0">
                <a:solidFill>
                  <a:schemeClr val="dk1"/>
                </a:solidFill>
                <a:latin typeface="Arial"/>
                <a:ea typeface="Arial"/>
                <a:cs typeface="Arial"/>
                <a:sym typeface="Arial"/>
              </a:rPr>
              <a:t>is the present value of the loan.</a:t>
            </a:r>
            <a:endParaRPr lang="en-US"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805226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ea typeface="Arial"/>
                <a:cs typeface="Arial"/>
                <a:sym typeface="Arial"/>
              </a:rPr>
              <a:t>The IF function, which tests specified criteria to see if it is true or false, then returns one value when a condition is met, or is true, and returns another value when the condition is false.</a:t>
            </a:r>
          </a:p>
          <a:p>
            <a:r>
              <a:rPr lang="en-US" sz="1200" b="0" i="0" u="none" strike="noStrike" kern="1200" cap="none" baseline="0" dirty="0">
                <a:solidFill>
                  <a:schemeClr val="dk1"/>
                </a:solidFill>
                <a:latin typeface="Arial"/>
                <a:ea typeface="Arial"/>
                <a:cs typeface="Arial"/>
                <a:sym typeface="Arial"/>
              </a:rPr>
              <a:t>The IF function uses 1 required argument and two optional ones:</a:t>
            </a:r>
          </a:p>
          <a:p>
            <a:pPr marL="22860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logical test is any value or expression that can be evaluated to TRUE or FALSE.</a:t>
            </a:r>
          </a:p>
          <a:p>
            <a:pPr marL="22860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value_if_true is the value returned if the Logical_test is TRUE; if omitted, the word TRUE is returned.</a:t>
            </a:r>
          </a:p>
          <a:p>
            <a:pPr marL="228600" indent="-228600">
              <a:buFont typeface="Arial" panose="020B0604020202020204" pitchFamily="34" charset="0"/>
              <a:buChar char="•"/>
            </a:pPr>
            <a:r>
              <a:rPr lang="en-US" sz="1200" b="0" i="0" u="none" strike="noStrike" kern="1200" cap="none" baseline="0" dirty="0">
                <a:solidFill>
                  <a:schemeClr val="dk1"/>
                </a:solidFill>
                <a:latin typeface="Arial"/>
                <a:ea typeface="Arial"/>
                <a:cs typeface="Arial"/>
                <a:sym typeface="Arial"/>
              </a:rPr>
              <a:t>The value_if_false is the value returned if Logical_test is FALSE; if omitted, the word FALSE is returned.</a:t>
            </a:r>
          </a:p>
          <a:p>
            <a:pPr marL="0" indent="0">
              <a:buFont typeface="+mj-lt"/>
              <a:buNone/>
            </a:pPr>
            <a:endParaRPr lang="en-US" sz="1200" b="0" i="0" u="none" strike="noStrike" kern="1200" cap="none" baseline="0" dirty="0">
              <a:solidFill>
                <a:schemeClr val="dk1"/>
              </a:solidFill>
              <a:latin typeface="Arial"/>
              <a:cs typeface="Arial"/>
              <a:sym typeface="Arial"/>
            </a:endParaRPr>
          </a:p>
          <a:p>
            <a:pPr marL="0" indent="0">
              <a:buFont typeface="+mj-lt"/>
              <a:buNone/>
            </a:pPr>
            <a:r>
              <a:rPr lang="en-US" sz="1200" b="0" i="0" u="none" strike="noStrike" kern="1200" cap="none" baseline="0" dirty="0">
                <a:solidFill>
                  <a:schemeClr val="dk1"/>
                </a:solidFill>
                <a:latin typeface="Arial"/>
                <a:cs typeface="Arial"/>
                <a:sym typeface="Arial"/>
              </a:rPr>
              <a:t>Two flowcharts, one written in words and the other with cell references illustrates the IF function.</a:t>
            </a:r>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2987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200" b="0" i="0" u="none" strike="noStrike" cap="none" dirty="0">
                <a:solidFill>
                  <a:schemeClr val="dk1"/>
                </a:solidFill>
                <a:latin typeface="Arial"/>
                <a:ea typeface="Arial"/>
                <a:cs typeface="Arial"/>
                <a:sym typeface="Arial"/>
              </a:rPr>
              <a:t>The learning objectives are:</a:t>
            </a:r>
          </a:p>
          <a:p>
            <a:pPr marL="576071" lvl="1" indent="-118871">
              <a:spcBef>
                <a:spcPts val="0"/>
              </a:spcBef>
              <a:buClr>
                <a:schemeClr val="lt1"/>
              </a:buClr>
              <a:buSzPct val="25000"/>
            </a:pPr>
            <a:r>
              <a:rPr lang="en-US" sz="2800" b="1" dirty="0">
                <a:solidFill>
                  <a:srgbClr val="007FA3"/>
                </a:solidFill>
              </a:rPr>
              <a:t>2.1</a:t>
            </a:r>
            <a:r>
              <a:rPr lang="en-US" sz="2800" dirty="0"/>
              <a:t> Use Relative, Absolute, and Mixed Cell References in Formulas</a:t>
            </a:r>
          </a:p>
          <a:p>
            <a:pPr marL="576071" lvl="1" indent="-118871">
              <a:spcBef>
                <a:spcPts val="0"/>
              </a:spcBef>
              <a:buClr>
                <a:schemeClr val="lt1"/>
              </a:buClr>
              <a:buSzPct val="25000"/>
            </a:pPr>
            <a:r>
              <a:rPr lang="en-US" sz="2800" b="1" dirty="0">
                <a:solidFill>
                  <a:srgbClr val="007FA3"/>
                </a:solidFill>
              </a:rPr>
              <a:t>2.2</a:t>
            </a:r>
            <a:r>
              <a:rPr lang="en-US" sz="2800" b="1" dirty="0">
                <a:solidFill>
                  <a:schemeClr val="accent1"/>
                </a:solidFill>
              </a:rPr>
              <a:t> </a:t>
            </a:r>
            <a:r>
              <a:rPr lang="en-US" sz="2800" dirty="0"/>
              <a:t>Insert a Function</a:t>
            </a:r>
          </a:p>
          <a:p>
            <a:pPr marL="576071" lvl="1" indent="-118871">
              <a:buClr>
                <a:schemeClr val="lt1"/>
              </a:buClr>
              <a:buSzPct val="25000"/>
            </a:pPr>
            <a:r>
              <a:rPr lang="en-US" sz="2800" b="1" dirty="0">
                <a:solidFill>
                  <a:srgbClr val="007FA3"/>
                </a:solidFill>
              </a:rPr>
              <a:t>2.3</a:t>
            </a:r>
            <a:r>
              <a:rPr lang="en-US" sz="2800" dirty="0"/>
              <a:t> Insert Basic Math and Statistics Functions</a:t>
            </a:r>
          </a:p>
          <a:p>
            <a:pPr marL="576071" lvl="1" indent="-118871">
              <a:buClr>
                <a:schemeClr val="lt1"/>
              </a:buClr>
              <a:buSzPct val="25000"/>
            </a:pPr>
            <a:r>
              <a:rPr lang="en-US" sz="2800" b="1" dirty="0">
                <a:solidFill>
                  <a:srgbClr val="007FA3"/>
                </a:solidFill>
              </a:rPr>
              <a:t>2.4</a:t>
            </a:r>
            <a:r>
              <a:rPr lang="en-US" sz="2800" b="1" dirty="0">
                <a:solidFill>
                  <a:schemeClr val="accent1"/>
                </a:solidFill>
              </a:rPr>
              <a:t> </a:t>
            </a:r>
            <a:r>
              <a:rPr lang="en-US" sz="2800" dirty="0"/>
              <a:t>Use Date Functions</a:t>
            </a:r>
          </a:p>
          <a:p>
            <a:pPr marL="0" marR="0" lvl="0" indent="0" algn="l" rtl="0">
              <a:lnSpc>
                <a:spcPct val="100000"/>
              </a:lnSpc>
              <a:spcBef>
                <a:spcPts val="0"/>
              </a:spcBef>
              <a:spcAft>
                <a:spcPts val="0"/>
              </a:spcAft>
              <a:buClr>
                <a:schemeClr val="dk1"/>
              </a:buClr>
              <a:buSzPct val="25000"/>
              <a:buFont typeface="Arial"/>
              <a:buNone/>
            </a:pPr>
            <a:endParaRPr lang="en-US" sz="1200" b="0" i="0" u="none" strike="noStrike" cap="none" dirty="0">
              <a:solidFill>
                <a:schemeClr val="dk1"/>
              </a:solidFill>
              <a:latin typeface="Arial"/>
              <a:ea typeface="Arial"/>
              <a:cs typeface="Arial"/>
              <a:sym typeface="Arial"/>
            </a:endParaRPr>
          </a:p>
        </p:txBody>
      </p:sp>
      <p:sp>
        <p:nvSpPr>
          <p:cNvPr id="203" name="Shape 20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2</a:t>
            </a:fld>
            <a:endParaRPr lang="en-US" sz="1200" b="0" i="0" u="none" strike="noStrike" cap="none" dirty="0">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cs typeface="Arial"/>
                <a:sym typeface="Arial"/>
              </a:rPr>
              <a:t>The table shows the comparison operators for equal to, not equal to, less than, greater than, less than or equal to, and greater than or equal to.</a:t>
            </a:r>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3931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cs typeface="Arial"/>
                <a:sym typeface="Arial"/>
              </a:rPr>
              <a:t>As seen in one of the examples, the input values can be evaluated using IF statements. </a:t>
            </a:r>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860013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2" name="Shape 3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
        <p:nvSpPr>
          <p:cNvPr id="383" name="Shape 383"/>
          <p:cNvSpPr txBox="1">
            <a:spLocks noGrp="1"/>
          </p:cNvSpPr>
          <p:nvPr>
            <p:ph type="sldNum" idx="12"/>
          </p:nvPr>
        </p:nvSpPr>
        <p:spPr>
          <a:xfrm>
            <a:off x="3884612" y="8685213"/>
            <a:ext cx="2971800"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200" b="0" i="0" u="none" strike="noStrike" cap="none" dirty="0">
                <a:solidFill>
                  <a:schemeClr val="dk1"/>
                </a:solidFill>
                <a:latin typeface="Arial"/>
                <a:ea typeface="Arial"/>
                <a:cs typeface="Arial"/>
                <a:sym typeface="Arial"/>
              </a:rPr>
              <a:t>Additional learning objectives are:</a:t>
            </a:r>
          </a:p>
          <a:p>
            <a:pPr marL="576071" lvl="1" indent="-118871">
              <a:buClr>
                <a:schemeClr val="lt1"/>
              </a:buClr>
              <a:buSzPct val="25000"/>
            </a:pPr>
            <a:r>
              <a:rPr lang="en-US" sz="2800" b="1" dirty="0">
                <a:solidFill>
                  <a:srgbClr val="007FA3"/>
                </a:solidFill>
              </a:rPr>
              <a:t>2.5</a:t>
            </a:r>
            <a:r>
              <a:rPr lang="en-US" sz="2800" dirty="0"/>
              <a:t> Use Lookup Functions </a:t>
            </a:r>
          </a:p>
          <a:p>
            <a:pPr marL="576071" lvl="1" indent="-118871">
              <a:buClr>
                <a:schemeClr val="lt1"/>
              </a:buClr>
              <a:buSzPct val="25000"/>
            </a:pPr>
            <a:r>
              <a:rPr lang="en-US" sz="2800" b="1" dirty="0">
                <a:solidFill>
                  <a:srgbClr val="007FA3"/>
                </a:solidFill>
              </a:rPr>
              <a:t>2.6</a:t>
            </a:r>
            <a:r>
              <a:rPr lang="en-US" sz="2800" dirty="0"/>
              <a:t> Use the Pmt Function</a:t>
            </a:r>
          </a:p>
          <a:p>
            <a:pPr marL="576071" lvl="1" indent="-118871">
              <a:buClr>
                <a:schemeClr val="lt1"/>
              </a:buClr>
              <a:buSzPct val="25000"/>
            </a:pPr>
            <a:r>
              <a:rPr lang="en-US" sz="2800" b="1" dirty="0">
                <a:solidFill>
                  <a:srgbClr val="007FA3"/>
                </a:solidFill>
              </a:rPr>
              <a:t>2.7</a:t>
            </a:r>
            <a:r>
              <a:rPr lang="en-US" sz="2800" dirty="0"/>
              <a:t> Use the If Function</a:t>
            </a:r>
          </a:p>
        </p:txBody>
      </p:sp>
      <p:sp>
        <p:nvSpPr>
          <p:cNvPr id="203" name="Shape 20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3</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920483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r>
              <a:rPr lang="en-US" sz="1200" b="0" i="0" u="none" strike="noStrike" kern="1200" cap="none" baseline="0" dirty="0">
                <a:solidFill>
                  <a:schemeClr val="dk1"/>
                </a:solidFill>
                <a:latin typeface="Arial"/>
                <a:ea typeface="Arial"/>
                <a:cs typeface="Arial"/>
                <a:sym typeface="Arial"/>
              </a:rPr>
              <a:t>A relative cell reference is the default method of referencing in Excel. When a formula is copied containing a relative cell reference, the cells referred to in the copied formula change relative to the position of the copied formula.</a:t>
            </a:r>
          </a:p>
        </p:txBody>
      </p:sp>
      <p:sp>
        <p:nvSpPr>
          <p:cNvPr id="203" name="Shape 20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4</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12822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r>
              <a:rPr lang="en-US" sz="1200" b="0" i="0" u="none" strike="noStrike" kern="1200" cap="none" baseline="0" dirty="0">
                <a:solidFill>
                  <a:schemeClr val="dk1"/>
                </a:solidFill>
                <a:latin typeface="Arial"/>
                <a:ea typeface="Arial"/>
                <a:cs typeface="Arial"/>
                <a:sym typeface="Arial"/>
              </a:rPr>
              <a:t>When formula containing an absolute cell reference is copied, the absolute cell reference in the copied formula does not change, regardless of where the formula is copied. An absolute cell reference is indicated by with a dollar sign before both the column letter and row number.</a:t>
            </a:r>
          </a:p>
        </p:txBody>
      </p:sp>
      <p:sp>
        <p:nvSpPr>
          <p:cNvPr id="203" name="Shape 20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5</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636908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r>
              <a:rPr lang="en-US" sz="1200" b="0" i="0" u="none" strike="noStrike" kern="1200" cap="none" baseline="0" dirty="0">
                <a:solidFill>
                  <a:schemeClr val="dk1"/>
                </a:solidFill>
                <a:latin typeface="Arial"/>
                <a:ea typeface="Arial"/>
                <a:cs typeface="Arial"/>
                <a:sym typeface="Arial"/>
              </a:rPr>
              <a:t>A mixed cell reference is the combination of an absolute cell reference with a relative cell reference.</a:t>
            </a:r>
            <a:endParaRPr lang="en-US" dirty="0"/>
          </a:p>
        </p:txBody>
      </p:sp>
      <p:sp>
        <p:nvSpPr>
          <p:cNvPr id="203" name="Shape 20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6</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275714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ea typeface="Arial"/>
                <a:cs typeface="Arial"/>
                <a:sym typeface="Arial"/>
              </a:rPr>
              <a:t>An Excel function</a:t>
            </a:r>
            <a:r>
              <a:rPr lang="en-US" sz="1200" b="1" i="1" u="none" strike="noStrike" kern="1200" cap="none" baseline="0" dirty="0">
                <a:solidFill>
                  <a:schemeClr val="dk1"/>
                </a:solidFill>
                <a:latin typeface="Arial"/>
                <a:ea typeface="Arial"/>
                <a:cs typeface="Arial"/>
                <a:sym typeface="Arial"/>
              </a:rPr>
              <a:t> </a:t>
            </a:r>
            <a:r>
              <a:rPr lang="en-US" sz="1200" b="0" i="0" u="none" strike="noStrike" kern="1200" cap="none" baseline="0" dirty="0">
                <a:solidFill>
                  <a:schemeClr val="dk1"/>
                </a:solidFill>
                <a:latin typeface="Arial"/>
                <a:ea typeface="Arial"/>
                <a:cs typeface="Arial"/>
                <a:sym typeface="Arial"/>
              </a:rPr>
              <a:t>is a predefined computation that simplifies the creation a formula to perform a complex calculation. A function’s arguments</a:t>
            </a:r>
            <a:r>
              <a:rPr lang="en-US" sz="1200" b="1" i="1" u="none" strike="noStrike" kern="1200" cap="none" baseline="0" dirty="0">
                <a:solidFill>
                  <a:schemeClr val="dk1"/>
                </a:solidFill>
                <a:latin typeface="Arial"/>
                <a:ea typeface="Arial"/>
                <a:cs typeface="Arial"/>
                <a:sym typeface="Arial"/>
              </a:rPr>
              <a:t> </a:t>
            </a:r>
            <a:r>
              <a:rPr lang="en-US" sz="1200" b="0" i="0" u="none" strike="noStrike" kern="1200" cap="none" baseline="0" dirty="0">
                <a:solidFill>
                  <a:schemeClr val="dk1"/>
                </a:solidFill>
                <a:latin typeface="Arial"/>
                <a:ea typeface="Arial"/>
                <a:cs typeface="Arial"/>
                <a:sym typeface="Arial"/>
              </a:rPr>
              <a:t>are surrounded by parentheses and specify the inputs that are required to complete the operation. The table shows the function categories.</a:t>
            </a:r>
            <a:endParaRPr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48837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ea typeface="Arial"/>
                <a:cs typeface="Arial"/>
                <a:sym typeface="Arial"/>
              </a:rPr>
              <a:t>When typing a function name, Formula AutoComplete displays a list of functions and defined names that match the letters as you type.</a:t>
            </a:r>
            <a:endParaRPr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6340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200" b="0" i="0" u="none" strike="noStrike" kern="1200" cap="none" baseline="0" dirty="0">
                <a:solidFill>
                  <a:schemeClr val="dk1"/>
                </a:solidFill>
                <a:latin typeface="Arial"/>
                <a:ea typeface="Arial"/>
                <a:cs typeface="Arial"/>
                <a:sym typeface="Arial"/>
              </a:rPr>
              <a:t>After typing a function name and an opening parenthesis, Excel displays the function ScreenTip, which is a small pop-up description of the function’s arguments.</a:t>
            </a:r>
            <a:endParaRPr dirty="0"/>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77412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9" name="Shape 19"/>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0" name="Shape 20"/>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400" b="0" i="0" u="none" strike="noStrike" cap="none">
                <a:solidFill>
                  <a:schemeClr val="dk1"/>
                </a:solidFill>
                <a:latin typeface="Arial"/>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1" name="Shape 2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dirty="0">
              <a:ln>
                <a:noFill/>
              </a:ln>
              <a:solidFill>
                <a:srgbClr val="FFFFFF"/>
              </a:solidFill>
              <a:effectLst/>
              <a:uLnTx/>
              <a:uFillTx/>
              <a:latin typeface="Arial"/>
              <a:cs typeface="Arial"/>
              <a:sym typeface="Arial"/>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900" b="0" i="0" u="none" strike="noStrike" kern="0" cap="none" spc="0" normalizeH="0" baseline="0" noProof="0">
                <a:ln>
                  <a:noFill/>
                </a:ln>
                <a:solidFill>
                  <a:srgbClr val="FFFFFF"/>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Tx/>
                <a:buSzPct val="25000"/>
                <a:buFontTx/>
                <a:buNone/>
                <a:tabLst/>
                <a:defRPr/>
              </a:pPr>
              <a:t>‹#›</a:t>
            </a:fld>
            <a:endParaRPr kumimoji="0" lang="en-US"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3" name="Text Placeholder 2">
            <a:extLst>
              <a:ext uri="{FF2B5EF4-FFF2-40B4-BE49-F238E27FC236}">
                <a16:creationId xmlns:a16="http://schemas.microsoft.com/office/drawing/2014/main" id="{0291B9DA-1DAD-4AB4-94B2-688DFC8B093A}"/>
              </a:ext>
            </a:extLst>
          </p:cNvPr>
          <p:cNvSpPr>
            <a:spLocks noGrp="1"/>
          </p:cNvSpPr>
          <p:nvPr>
            <p:ph type="body" sz="quarter" idx="13" hasCustomPrompt="1"/>
          </p:nvPr>
        </p:nvSpPr>
        <p:spPr>
          <a:xfrm>
            <a:off x="1494693" y="6407662"/>
            <a:ext cx="7194635" cy="334534"/>
          </a:xfrm>
        </p:spPr>
        <p:txBody>
          <a:bodyPr/>
          <a:lstStyle>
            <a:lvl1pPr marL="101600" indent="0" algn="r">
              <a:buNone/>
              <a:defRPr sz="1200">
                <a:latin typeface="Verdana" panose="020B0604030504040204" pitchFamily="34" charset="0"/>
                <a:ea typeface="Verdana" panose="020B0604030504040204" pitchFamily="34" charset="0"/>
                <a:cs typeface="Verdana" panose="020B0604030504040204" pitchFamily="34" charset="0"/>
              </a:defRPr>
            </a:lvl1pPr>
            <a:lvl2pPr>
              <a:defRPr sz="1200">
                <a:latin typeface="Verdana" panose="020B0604030504040204" pitchFamily="34" charset="0"/>
                <a:ea typeface="Verdana" panose="020B0604030504040204" pitchFamily="34" charset="0"/>
                <a:cs typeface="Verdana" panose="020B0604030504040204" pitchFamily="34" charset="0"/>
              </a:defRPr>
            </a:lvl2pPr>
            <a:lvl3pPr>
              <a:defRPr sz="1200">
                <a:latin typeface="Verdana" panose="020B0604030504040204" pitchFamily="34" charset="0"/>
                <a:ea typeface="Verdana" panose="020B0604030504040204" pitchFamily="34" charset="0"/>
                <a:cs typeface="Verdana" panose="020B0604030504040204" pitchFamily="34" charset="0"/>
              </a:defRPr>
            </a:lvl3pPr>
            <a:lvl4pPr>
              <a:defRPr sz="1200">
                <a:latin typeface="Verdana" panose="020B0604030504040204" pitchFamily="34" charset="0"/>
                <a:ea typeface="Verdana" panose="020B0604030504040204" pitchFamily="34" charset="0"/>
                <a:cs typeface="Verdana" panose="020B0604030504040204" pitchFamily="34" charset="0"/>
              </a:defRPr>
            </a:lvl4pPr>
            <a:lvl5pPr>
              <a:defRPr sz="120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add copyright text</a:t>
            </a:r>
          </a:p>
        </p:txBody>
      </p:sp>
      <p:sp>
        <p:nvSpPr>
          <p:cNvPr id="4" name="Picture Placeholder 3">
            <a:extLst>
              <a:ext uri="{FF2B5EF4-FFF2-40B4-BE49-F238E27FC236}">
                <a16:creationId xmlns:a16="http://schemas.microsoft.com/office/drawing/2014/main" id="{3AC35AB9-24C4-47CB-AA83-05CAEBB6D99B}"/>
              </a:ext>
            </a:extLst>
          </p:cNvPr>
          <p:cNvSpPr>
            <a:spLocks noGrp="1"/>
          </p:cNvSpPr>
          <p:nvPr>
            <p:ph type="pic" sz="quarter" idx="14" hasCustomPrompt="1"/>
          </p:nvPr>
        </p:nvSpPr>
        <p:spPr>
          <a:xfrm>
            <a:off x="93663" y="6407150"/>
            <a:ext cx="1401762" cy="334963"/>
          </a:xfrm>
        </p:spPr>
        <p:txBody>
          <a:bodyPr/>
          <a:lstStyle>
            <a:lvl1pPr marL="101600" indent="0">
              <a:buNone/>
              <a:defRPr sz="1200"/>
            </a:lvl1pPr>
          </a:lstStyle>
          <a:p>
            <a:r>
              <a:rPr lang="en-US" dirty="0"/>
              <a:t>Logo</a:t>
            </a:r>
          </a:p>
        </p:txBody>
      </p:sp>
    </p:spTree>
    <p:extLst>
      <p:ext uri="{BB962C8B-B14F-4D97-AF65-F5344CB8AC3E}">
        <p14:creationId xmlns:p14="http://schemas.microsoft.com/office/powerpoint/2010/main" val="4215940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bel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091D3-E16C-46AB-9A90-0F52CA812534}"/>
              </a:ext>
            </a:extLst>
          </p:cNvPr>
          <p:cNvSpPr>
            <a:spLocks noGrp="1"/>
          </p:cNvSpPr>
          <p:nvPr>
            <p:ph type="title"/>
          </p:nvPr>
        </p:nvSpPr>
        <p:spPr/>
        <p:txBody>
          <a:bodyPr/>
          <a:lstStyle>
            <a:lvl1pPr>
              <a:defRPr sz="3600">
                <a:latin typeface="+mj-lt"/>
              </a:defRPr>
            </a:lvl1pPr>
          </a:lstStyle>
          <a:p>
            <a:r>
              <a:rPr lang="en-US" dirty="0"/>
              <a:t>Click to edit Master title style</a:t>
            </a:r>
          </a:p>
        </p:txBody>
      </p:sp>
      <p:sp>
        <p:nvSpPr>
          <p:cNvPr id="7" name="Image title">
            <a:extLst>
              <a:ext uri="{FF2B5EF4-FFF2-40B4-BE49-F238E27FC236}">
                <a16:creationId xmlns:a16="http://schemas.microsoft.com/office/drawing/2014/main" id="{CB345607-C53C-44AF-8929-3BDC4C617AB6}"/>
              </a:ext>
            </a:extLst>
          </p:cNvPr>
          <p:cNvSpPr>
            <a:spLocks noGrp="1"/>
          </p:cNvSpPr>
          <p:nvPr>
            <p:ph type="body" sz="quarter" idx="13" hasCustomPrompt="1"/>
          </p:nvPr>
        </p:nvSpPr>
        <p:spPr>
          <a:xfrm>
            <a:off x="2982913" y="4359275"/>
            <a:ext cx="3482975" cy="600075"/>
          </a:xfrm>
        </p:spPr>
        <p:txBody>
          <a:bodyPr/>
          <a:lstStyle>
            <a:lvl1pPr marL="101600" indent="0">
              <a:buNone/>
              <a:defRPr/>
            </a:lvl1pPr>
          </a:lstStyle>
          <a:p>
            <a:pPr lvl="0"/>
            <a:r>
              <a:rPr lang="en-US" dirty="0"/>
              <a:t>Image title</a:t>
            </a:r>
          </a:p>
        </p:txBody>
      </p:sp>
      <p:sp>
        <p:nvSpPr>
          <p:cNvPr id="9" name="Image">
            <a:extLst>
              <a:ext uri="{FF2B5EF4-FFF2-40B4-BE49-F238E27FC236}">
                <a16:creationId xmlns:a16="http://schemas.microsoft.com/office/drawing/2014/main" id="{C2661E64-2E71-47E6-A5A0-AC5348C08F51}"/>
              </a:ext>
            </a:extLst>
          </p:cNvPr>
          <p:cNvSpPr>
            <a:spLocks noGrp="1"/>
          </p:cNvSpPr>
          <p:nvPr>
            <p:ph type="pic" sz="quarter" idx="14" hasCustomPrompt="1"/>
          </p:nvPr>
        </p:nvSpPr>
        <p:spPr>
          <a:xfrm>
            <a:off x="2982912" y="1681163"/>
            <a:ext cx="3482975" cy="2559050"/>
          </a:xfrm>
        </p:spPr>
        <p:txBody>
          <a:bodyPr/>
          <a:lstStyle>
            <a:lvl1pPr marL="101600" indent="0">
              <a:buNone/>
              <a:defRPr/>
            </a:lvl1pPr>
          </a:lstStyle>
          <a:p>
            <a:r>
              <a:rPr lang="en-US" dirty="0"/>
              <a:t>Image</a:t>
            </a:r>
          </a:p>
        </p:txBody>
      </p:sp>
      <p:sp>
        <p:nvSpPr>
          <p:cNvPr id="11" name="Label 1">
            <a:extLst>
              <a:ext uri="{FF2B5EF4-FFF2-40B4-BE49-F238E27FC236}">
                <a16:creationId xmlns:a16="http://schemas.microsoft.com/office/drawing/2014/main" id="{3D0F2ED9-E212-40DC-A528-BE4A28DE88FD}"/>
              </a:ext>
            </a:extLst>
          </p:cNvPr>
          <p:cNvSpPr>
            <a:spLocks noGrp="1"/>
          </p:cNvSpPr>
          <p:nvPr>
            <p:ph type="body" sz="quarter" idx="15" hasCustomPrompt="1"/>
          </p:nvPr>
        </p:nvSpPr>
        <p:spPr>
          <a:xfrm>
            <a:off x="808109" y="1681163"/>
            <a:ext cx="1957388" cy="627062"/>
          </a:xfrm>
        </p:spPr>
        <p:txBody>
          <a:bodyPr/>
          <a:lstStyle>
            <a:lvl1pPr marL="101600" indent="0">
              <a:buNone/>
              <a:defRPr/>
            </a:lvl1pPr>
          </a:lstStyle>
          <a:p>
            <a:pPr lvl="0"/>
            <a:r>
              <a:rPr lang="en-US" dirty="0"/>
              <a:t>Label 1</a:t>
            </a:r>
          </a:p>
        </p:txBody>
      </p:sp>
      <p:sp>
        <p:nvSpPr>
          <p:cNvPr id="13" name="Label 2">
            <a:extLst>
              <a:ext uri="{FF2B5EF4-FFF2-40B4-BE49-F238E27FC236}">
                <a16:creationId xmlns:a16="http://schemas.microsoft.com/office/drawing/2014/main" id="{E8D9AEEF-5E99-48D4-B8C3-C5A995764DCA}"/>
              </a:ext>
            </a:extLst>
          </p:cNvPr>
          <p:cNvSpPr>
            <a:spLocks noGrp="1"/>
          </p:cNvSpPr>
          <p:nvPr>
            <p:ph type="body" sz="quarter" idx="16" hasCustomPrompt="1"/>
          </p:nvPr>
        </p:nvSpPr>
        <p:spPr>
          <a:xfrm>
            <a:off x="822325" y="2643044"/>
            <a:ext cx="1957388" cy="627062"/>
          </a:xfrm>
        </p:spPr>
        <p:txBody>
          <a:bodyPr/>
          <a:lstStyle>
            <a:lvl1pPr marL="101600" indent="0">
              <a:buNone/>
              <a:defRPr/>
            </a:lvl1pPr>
          </a:lstStyle>
          <a:p>
            <a:pPr lvl="0"/>
            <a:r>
              <a:rPr lang="en-US" dirty="0"/>
              <a:t>Label 2</a:t>
            </a:r>
          </a:p>
        </p:txBody>
      </p:sp>
      <p:sp>
        <p:nvSpPr>
          <p:cNvPr id="15" name="Label 3">
            <a:extLst>
              <a:ext uri="{FF2B5EF4-FFF2-40B4-BE49-F238E27FC236}">
                <a16:creationId xmlns:a16="http://schemas.microsoft.com/office/drawing/2014/main" id="{99D329CE-18C4-40A9-A508-1684979AC205}"/>
              </a:ext>
            </a:extLst>
          </p:cNvPr>
          <p:cNvSpPr>
            <a:spLocks noGrp="1"/>
          </p:cNvSpPr>
          <p:nvPr>
            <p:ph type="body" sz="quarter" idx="17" hasCustomPrompt="1"/>
          </p:nvPr>
        </p:nvSpPr>
        <p:spPr>
          <a:xfrm>
            <a:off x="822325" y="3613151"/>
            <a:ext cx="1957388" cy="627062"/>
          </a:xfrm>
        </p:spPr>
        <p:txBody>
          <a:bodyPr/>
          <a:lstStyle>
            <a:lvl1pPr marL="101600" indent="0">
              <a:buNone/>
              <a:defRPr/>
            </a:lvl1pPr>
          </a:lstStyle>
          <a:p>
            <a:pPr lvl="0"/>
            <a:r>
              <a:rPr lang="en-US" dirty="0"/>
              <a:t>Label 3</a:t>
            </a:r>
          </a:p>
        </p:txBody>
      </p:sp>
      <p:sp>
        <p:nvSpPr>
          <p:cNvPr id="17" name="Label 4">
            <a:extLst>
              <a:ext uri="{FF2B5EF4-FFF2-40B4-BE49-F238E27FC236}">
                <a16:creationId xmlns:a16="http://schemas.microsoft.com/office/drawing/2014/main" id="{AAE735D1-F9F4-4525-9ED5-F10A99DECCB8}"/>
              </a:ext>
            </a:extLst>
          </p:cNvPr>
          <p:cNvSpPr>
            <a:spLocks noGrp="1"/>
          </p:cNvSpPr>
          <p:nvPr>
            <p:ph type="body" sz="quarter" idx="18" hasCustomPrompt="1"/>
          </p:nvPr>
        </p:nvSpPr>
        <p:spPr>
          <a:xfrm>
            <a:off x="6729412" y="1681163"/>
            <a:ext cx="1957388" cy="627062"/>
          </a:xfrm>
        </p:spPr>
        <p:txBody>
          <a:bodyPr/>
          <a:lstStyle>
            <a:lvl1pPr marL="101600" indent="0">
              <a:buNone/>
              <a:defRPr/>
            </a:lvl1pPr>
          </a:lstStyle>
          <a:p>
            <a:pPr lvl="0"/>
            <a:r>
              <a:rPr lang="en-US" dirty="0"/>
              <a:t>Label 4</a:t>
            </a:r>
          </a:p>
        </p:txBody>
      </p:sp>
      <p:sp>
        <p:nvSpPr>
          <p:cNvPr id="19" name="Label 5">
            <a:extLst>
              <a:ext uri="{FF2B5EF4-FFF2-40B4-BE49-F238E27FC236}">
                <a16:creationId xmlns:a16="http://schemas.microsoft.com/office/drawing/2014/main" id="{43259E0C-9247-446E-9183-FBF70F8FD41C}"/>
              </a:ext>
            </a:extLst>
          </p:cNvPr>
          <p:cNvSpPr>
            <a:spLocks noGrp="1"/>
          </p:cNvSpPr>
          <p:nvPr>
            <p:ph type="body" sz="quarter" idx="19" hasCustomPrompt="1"/>
          </p:nvPr>
        </p:nvSpPr>
        <p:spPr>
          <a:xfrm>
            <a:off x="6729413" y="2651910"/>
            <a:ext cx="1957387" cy="618196"/>
          </a:xfrm>
        </p:spPr>
        <p:txBody>
          <a:bodyPr/>
          <a:lstStyle>
            <a:lvl1pPr marL="101600" indent="0">
              <a:buNone/>
              <a:defRPr/>
            </a:lvl1pPr>
          </a:lstStyle>
          <a:p>
            <a:pPr lvl="0"/>
            <a:r>
              <a:rPr lang="en-US" dirty="0"/>
              <a:t>Label 5</a:t>
            </a:r>
          </a:p>
        </p:txBody>
      </p:sp>
      <p:sp>
        <p:nvSpPr>
          <p:cNvPr id="21" name="Label 6">
            <a:extLst>
              <a:ext uri="{FF2B5EF4-FFF2-40B4-BE49-F238E27FC236}">
                <a16:creationId xmlns:a16="http://schemas.microsoft.com/office/drawing/2014/main" id="{111F58DF-A1C1-4DD6-ADE5-FC54A39F6757}"/>
              </a:ext>
            </a:extLst>
          </p:cNvPr>
          <p:cNvSpPr>
            <a:spLocks noGrp="1"/>
          </p:cNvSpPr>
          <p:nvPr>
            <p:ph type="body" sz="quarter" idx="20" hasCustomPrompt="1"/>
          </p:nvPr>
        </p:nvSpPr>
        <p:spPr>
          <a:xfrm>
            <a:off x="6729413" y="3613151"/>
            <a:ext cx="1957387" cy="627063"/>
          </a:xfrm>
        </p:spPr>
        <p:txBody>
          <a:bodyPr/>
          <a:lstStyle>
            <a:lvl1pPr marL="101600" indent="0">
              <a:buNone/>
              <a:defRPr/>
            </a:lvl1pPr>
          </a:lstStyle>
          <a:p>
            <a:pPr lvl="0"/>
            <a:r>
              <a:rPr lang="en-US" dirty="0"/>
              <a:t>Label 6</a:t>
            </a:r>
          </a:p>
        </p:txBody>
      </p:sp>
      <p:sp>
        <p:nvSpPr>
          <p:cNvPr id="5" name="Footer Placeholder 4">
            <a:extLst>
              <a:ext uri="{FF2B5EF4-FFF2-40B4-BE49-F238E27FC236}">
                <a16:creationId xmlns:a16="http://schemas.microsoft.com/office/drawing/2014/main" id="{237B7866-709E-4B26-BCD7-5CF284C134CA}"/>
              </a:ext>
            </a:extLst>
          </p:cNvPr>
          <p:cNvSpPr>
            <a:spLocks noGrp="1"/>
          </p:cNvSpPr>
          <p:nvPr>
            <p:ph type="ftr" sz="quarter" idx="12"/>
          </p:nvPr>
        </p:nvSpPr>
        <p:spPr/>
        <p:txBody>
          <a:bodyPr/>
          <a:lstStyle/>
          <a:p>
            <a:endParaRPr lang="en-US" dirty="0"/>
          </a:p>
        </p:txBody>
      </p:sp>
      <p:sp>
        <p:nvSpPr>
          <p:cNvPr id="4" name="Slide Number Placeholder 3">
            <a:extLst>
              <a:ext uri="{FF2B5EF4-FFF2-40B4-BE49-F238E27FC236}">
                <a16:creationId xmlns:a16="http://schemas.microsoft.com/office/drawing/2014/main" id="{5429F10E-ACBA-4EA4-B23A-AC32FC5A681B}"/>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Date Placeholder 2">
            <a:extLst>
              <a:ext uri="{FF2B5EF4-FFF2-40B4-BE49-F238E27FC236}">
                <a16:creationId xmlns:a16="http://schemas.microsoft.com/office/drawing/2014/main" id="{D0CEC9E9-2CDA-42DF-A6E1-55B455A7E67B}"/>
              </a:ext>
            </a:extLst>
          </p:cNvPr>
          <p:cNvSpPr>
            <a:spLocks noGrp="1"/>
          </p:cNvSpPr>
          <p:nvPr>
            <p:ph type="dt" idx="10"/>
          </p:nvPr>
        </p:nvSpPr>
        <p:spPr/>
        <p:txBody>
          <a:bodyPr/>
          <a:lstStyle/>
          <a:p>
            <a:endParaRPr lang="en-US" dirty="0"/>
          </a:p>
        </p:txBody>
      </p:sp>
    </p:spTree>
    <p:extLst>
      <p:ext uri="{BB962C8B-B14F-4D97-AF65-F5344CB8AC3E}">
        <p14:creationId xmlns:p14="http://schemas.microsoft.com/office/powerpoint/2010/main" val="2027899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bel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36A59-5DE4-46F3-8035-460E546D5673}"/>
              </a:ext>
            </a:extLst>
          </p:cNvPr>
          <p:cNvSpPr>
            <a:spLocks noGrp="1"/>
          </p:cNvSpPr>
          <p:nvPr>
            <p:ph type="title"/>
          </p:nvPr>
        </p:nvSpPr>
        <p:spPr/>
        <p:txBody>
          <a:bodyPr/>
          <a:lstStyle>
            <a:lvl1pPr>
              <a:defRPr sz="3600">
                <a:latin typeface="+mj-lt"/>
              </a:defRPr>
            </a:lvl1pPr>
          </a:lstStyle>
          <a:p>
            <a:r>
              <a:rPr lang="en-US" dirty="0"/>
              <a:t>Click to edit Master title style</a:t>
            </a:r>
          </a:p>
        </p:txBody>
      </p:sp>
      <p:sp>
        <p:nvSpPr>
          <p:cNvPr id="7" name="Image 1 title">
            <a:extLst>
              <a:ext uri="{FF2B5EF4-FFF2-40B4-BE49-F238E27FC236}">
                <a16:creationId xmlns:a16="http://schemas.microsoft.com/office/drawing/2014/main" id="{2BEC12FB-EC67-436F-875F-0A306862EF78}"/>
              </a:ext>
            </a:extLst>
          </p:cNvPr>
          <p:cNvSpPr>
            <a:spLocks noGrp="1"/>
          </p:cNvSpPr>
          <p:nvPr>
            <p:ph type="body" sz="quarter" idx="13" hasCustomPrompt="1"/>
          </p:nvPr>
        </p:nvSpPr>
        <p:spPr>
          <a:xfrm>
            <a:off x="457201" y="4392613"/>
            <a:ext cx="2107323" cy="504825"/>
          </a:xfrm>
        </p:spPr>
        <p:txBody>
          <a:bodyPr/>
          <a:lstStyle>
            <a:lvl1pPr marL="101600" indent="0">
              <a:buNone/>
              <a:defRPr/>
            </a:lvl1pPr>
          </a:lstStyle>
          <a:p>
            <a:pPr lvl="0"/>
            <a:r>
              <a:rPr lang="en-US" dirty="0"/>
              <a:t>Image 1 title</a:t>
            </a:r>
          </a:p>
        </p:txBody>
      </p:sp>
      <p:sp>
        <p:nvSpPr>
          <p:cNvPr id="9" name="Image 1">
            <a:extLst>
              <a:ext uri="{FF2B5EF4-FFF2-40B4-BE49-F238E27FC236}">
                <a16:creationId xmlns:a16="http://schemas.microsoft.com/office/drawing/2014/main" id="{1E9C9C32-F8ED-4AA8-AA00-26A2357E73E9}"/>
              </a:ext>
            </a:extLst>
          </p:cNvPr>
          <p:cNvSpPr>
            <a:spLocks noGrp="1"/>
          </p:cNvSpPr>
          <p:nvPr>
            <p:ph type="pic" sz="quarter" idx="14" hasCustomPrompt="1"/>
          </p:nvPr>
        </p:nvSpPr>
        <p:spPr>
          <a:xfrm>
            <a:off x="457200" y="1817688"/>
            <a:ext cx="2107324" cy="2386012"/>
          </a:xfrm>
        </p:spPr>
        <p:txBody>
          <a:bodyPr/>
          <a:lstStyle>
            <a:lvl1pPr marL="101600" indent="0">
              <a:buNone/>
              <a:defRPr/>
            </a:lvl1pPr>
          </a:lstStyle>
          <a:p>
            <a:r>
              <a:rPr lang="en-US" dirty="0"/>
              <a:t>Image 1</a:t>
            </a:r>
          </a:p>
        </p:txBody>
      </p:sp>
      <p:sp>
        <p:nvSpPr>
          <p:cNvPr id="11" name="Label 1.1">
            <a:extLst>
              <a:ext uri="{FF2B5EF4-FFF2-40B4-BE49-F238E27FC236}">
                <a16:creationId xmlns:a16="http://schemas.microsoft.com/office/drawing/2014/main" id="{BD50A136-2F5A-4764-ADDC-D48D703981CC}"/>
              </a:ext>
            </a:extLst>
          </p:cNvPr>
          <p:cNvSpPr>
            <a:spLocks noGrp="1"/>
          </p:cNvSpPr>
          <p:nvPr>
            <p:ph type="body" sz="quarter" idx="15" hasCustomPrompt="1"/>
          </p:nvPr>
        </p:nvSpPr>
        <p:spPr>
          <a:xfrm>
            <a:off x="2774622" y="1794947"/>
            <a:ext cx="1534619" cy="591855"/>
          </a:xfrm>
        </p:spPr>
        <p:txBody>
          <a:bodyPr/>
          <a:lstStyle>
            <a:lvl1pPr marL="101600" indent="0">
              <a:buNone/>
              <a:defRPr/>
            </a:lvl1pPr>
          </a:lstStyle>
          <a:p>
            <a:pPr lvl="0"/>
            <a:r>
              <a:rPr lang="en-US" dirty="0"/>
              <a:t>Label 1.1</a:t>
            </a:r>
          </a:p>
        </p:txBody>
      </p:sp>
      <p:sp>
        <p:nvSpPr>
          <p:cNvPr id="13" name="Label 1.2">
            <a:extLst>
              <a:ext uri="{FF2B5EF4-FFF2-40B4-BE49-F238E27FC236}">
                <a16:creationId xmlns:a16="http://schemas.microsoft.com/office/drawing/2014/main" id="{16926224-3F90-4884-9AC1-A5381D78801B}"/>
              </a:ext>
            </a:extLst>
          </p:cNvPr>
          <p:cNvSpPr>
            <a:spLocks noGrp="1"/>
          </p:cNvSpPr>
          <p:nvPr>
            <p:ph type="body" sz="quarter" idx="16" hasCustomPrompt="1"/>
          </p:nvPr>
        </p:nvSpPr>
        <p:spPr>
          <a:xfrm>
            <a:off x="2774622" y="2707481"/>
            <a:ext cx="1534619" cy="606425"/>
          </a:xfrm>
        </p:spPr>
        <p:txBody>
          <a:bodyPr/>
          <a:lstStyle>
            <a:lvl1pPr marL="101600" indent="0">
              <a:buNone/>
              <a:defRPr/>
            </a:lvl1pPr>
          </a:lstStyle>
          <a:p>
            <a:pPr lvl="0"/>
            <a:r>
              <a:rPr lang="en-US" dirty="0"/>
              <a:t>Label 1.2</a:t>
            </a:r>
          </a:p>
        </p:txBody>
      </p:sp>
      <p:sp>
        <p:nvSpPr>
          <p:cNvPr id="15" name="Label 1.3">
            <a:extLst>
              <a:ext uri="{FF2B5EF4-FFF2-40B4-BE49-F238E27FC236}">
                <a16:creationId xmlns:a16="http://schemas.microsoft.com/office/drawing/2014/main" id="{D4719473-9C3F-493C-B20E-27CDBBA38B68}"/>
              </a:ext>
            </a:extLst>
          </p:cNvPr>
          <p:cNvSpPr>
            <a:spLocks noGrp="1"/>
          </p:cNvSpPr>
          <p:nvPr>
            <p:ph type="body" sz="quarter" idx="17" hasCustomPrompt="1"/>
          </p:nvPr>
        </p:nvSpPr>
        <p:spPr>
          <a:xfrm>
            <a:off x="2774622" y="3597275"/>
            <a:ext cx="1534619" cy="606425"/>
          </a:xfrm>
        </p:spPr>
        <p:txBody>
          <a:bodyPr/>
          <a:lstStyle>
            <a:lvl1pPr marL="101600" indent="0">
              <a:buNone/>
              <a:defRPr/>
            </a:lvl1pPr>
          </a:lstStyle>
          <a:p>
            <a:pPr lvl="0"/>
            <a:r>
              <a:rPr lang="en-US" dirty="0"/>
              <a:t>Label 1.3</a:t>
            </a:r>
          </a:p>
        </p:txBody>
      </p:sp>
      <p:sp>
        <p:nvSpPr>
          <p:cNvPr id="17" name="Image 2 title">
            <a:extLst>
              <a:ext uri="{FF2B5EF4-FFF2-40B4-BE49-F238E27FC236}">
                <a16:creationId xmlns:a16="http://schemas.microsoft.com/office/drawing/2014/main" id="{DC526974-AF8C-4228-AAAA-33D0B8AB71C7}"/>
              </a:ext>
            </a:extLst>
          </p:cNvPr>
          <p:cNvSpPr>
            <a:spLocks noGrp="1"/>
          </p:cNvSpPr>
          <p:nvPr>
            <p:ph type="body" sz="quarter" idx="18" hasCustomPrompt="1"/>
          </p:nvPr>
        </p:nvSpPr>
        <p:spPr>
          <a:xfrm>
            <a:off x="4931596" y="4347439"/>
            <a:ext cx="2107323" cy="504825"/>
          </a:xfrm>
        </p:spPr>
        <p:txBody>
          <a:bodyPr/>
          <a:lstStyle>
            <a:lvl1pPr marL="101600" indent="0">
              <a:buNone/>
              <a:defRPr/>
            </a:lvl1pPr>
          </a:lstStyle>
          <a:p>
            <a:pPr lvl="0"/>
            <a:r>
              <a:rPr lang="en-US" dirty="0"/>
              <a:t>Image 2 title</a:t>
            </a:r>
          </a:p>
        </p:txBody>
      </p:sp>
      <p:sp>
        <p:nvSpPr>
          <p:cNvPr id="19" name="Image 2">
            <a:extLst>
              <a:ext uri="{FF2B5EF4-FFF2-40B4-BE49-F238E27FC236}">
                <a16:creationId xmlns:a16="http://schemas.microsoft.com/office/drawing/2014/main" id="{812D2BB4-4991-47F8-9E82-9C9B41B052FB}"/>
              </a:ext>
            </a:extLst>
          </p:cNvPr>
          <p:cNvSpPr>
            <a:spLocks noGrp="1"/>
          </p:cNvSpPr>
          <p:nvPr>
            <p:ph type="pic" sz="quarter" idx="19" hasCustomPrompt="1"/>
          </p:nvPr>
        </p:nvSpPr>
        <p:spPr>
          <a:xfrm>
            <a:off x="4931596" y="1806537"/>
            <a:ext cx="2107323" cy="2397164"/>
          </a:xfrm>
        </p:spPr>
        <p:txBody>
          <a:bodyPr/>
          <a:lstStyle>
            <a:lvl1pPr marL="101600" indent="0">
              <a:buNone/>
              <a:defRPr/>
            </a:lvl1pPr>
          </a:lstStyle>
          <a:p>
            <a:r>
              <a:rPr lang="en-US" dirty="0"/>
              <a:t>Image 2</a:t>
            </a:r>
          </a:p>
        </p:txBody>
      </p:sp>
      <p:sp>
        <p:nvSpPr>
          <p:cNvPr id="21" name="Label 2.1">
            <a:extLst>
              <a:ext uri="{FF2B5EF4-FFF2-40B4-BE49-F238E27FC236}">
                <a16:creationId xmlns:a16="http://schemas.microsoft.com/office/drawing/2014/main" id="{15D9E78D-62D4-4D7C-8E37-E1A000DA23A2}"/>
              </a:ext>
            </a:extLst>
          </p:cNvPr>
          <p:cNvSpPr>
            <a:spLocks noGrp="1"/>
          </p:cNvSpPr>
          <p:nvPr>
            <p:ph type="body" sz="quarter" idx="20" hasCustomPrompt="1"/>
          </p:nvPr>
        </p:nvSpPr>
        <p:spPr>
          <a:xfrm>
            <a:off x="7304580" y="1794947"/>
            <a:ext cx="1534619" cy="608524"/>
          </a:xfrm>
        </p:spPr>
        <p:txBody>
          <a:bodyPr/>
          <a:lstStyle>
            <a:lvl1pPr marL="101600" indent="0">
              <a:buNone/>
              <a:defRPr/>
            </a:lvl1pPr>
          </a:lstStyle>
          <a:p>
            <a:pPr lvl="0"/>
            <a:r>
              <a:rPr lang="en-US" dirty="0"/>
              <a:t>Label 2.1</a:t>
            </a:r>
          </a:p>
        </p:txBody>
      </p:sp>
      <p:sp>
        <p:nvSpPr>
          <p:cNvPr id="23" name="Label 2.2">
            <a:extLst>
              <a:ext uri="{FF2B5EF4-FFF2-40B4-BE49-F238E27FC236}">
                <a16:creationId xmlns:a16="http://schemas.microsoft.com/office/drawing/2014/main" id="{0ECEA5DA-0702-46DA-A4DD-66B7E7FF424B}"/>
              </a:ext>
            </a:extLst>
          </p:cNvPr>
          <p:cNvSpPr>
            <a:spLocks noGrp="1"/>
          </p:cNvSpPr>
          <p:nvPr>
            <p:ph type="body" sz="quarter" idx="21" hasCustomPrompt="1"/>
          </p:nvPr>
        </p:nvSpPr>
        <p:spPr>
          <a:xfrm>
            <a:off x="7304579" y="2707481"/>
            <a:ext cx="1534619" cy="608524"/>
          </a:xfrm>
        </p:spPr>
        <p:txBody>
          <a:bodyPr/>
          <a:lstStyle>
            <a:lvl1pPr marL="101600" indent="0">
              <a:buNone/>
              <a:defRPr/>
            </a:lvl1pPr>
          </a:lstStyle>
          <a:p>
            <a:pPr lvl="0"/>
            <a:r>
              <a:rPr lang="en-US" dirty="0"/>
              <a:t>Label 2.2</a:t>
            </a:r>
          </a:p>
        </p:txBody>
      </p:sp>
      <p:sp>
        <p:nvSpPr>
          <p:cNvPr id="25" name="Label 2.3">
            <a:extLst>
              <a:ext uri="{FF2B5EF4-FFF2-40B4-BE49-F238E27FC236}">
                <a16:creationId xmlns:a16="http://schemas.microsoft.com/office/drawing/2014/main" id="{64C63D68-E200-46DF-8E34-92DC66FE879B}"/>
              </a:ext>
            </a:extLst>
          </p:cNvPr>
          <p:cNvSpPr>
            <a:spLocks noGrp="1"/>
          </p:cNvSpPr>
          <p:nvPr>
            <p:ph type="body" sz="quarter" idx="22" hasCustomPrompt="1"/>
          </p:nvPr>
        </p:nvSpPr>
        <p:spPr>
          <a:xfrm>
            <a:off x="7304579" y="3579818"/>
            <a:ext cx="1534620" cy="608524"/>
          </a:xfrm>
        </p:spPr>
        <p:txBody>
          <a:bodyPr/>
          <a:lstStyle>
            <a:lvl1pPr marL="101600" indent="0">
              <a:buNone/>
              <a:defRPr/>
            </a:lvl1pPr>
          </a:lstStyle>
          <a:p>
            <a:pPr lvl="0"/>
            <a:r>
              <a:rPr lang="en-US" dirty="0"/>
              <a:t>Label 2.3</a:t>
            </a:r>
          </a:p>
        </p:txBody>
      </p:sp>
      <p:sp>
        <p:nvSpPr>
          <p:cNvPr id="5" name="Footer Placeholder 4">
            <a:extLst>
              <a:ext uri="{FF2B5EF4-FFF2-40B4-BE49-F238E27FC236}">
                <a16:creationId xmlns:a16="http://schemas.microsoft.com/office/drawing/2014/main" id="{E2476705-5AD3-4E05-9DCF-CA01EBF96B12}"/>
              </a:ext>
            </a:extLst>
          </p:cNvPr>
          <p:cNvSpPr>
            <a:spLocks noGrp="1"/>
          </p:cNvSpPr>
          <p:nvPr>
            <p:ph type="ftr" sz="quarter" idx="12"/>
          </p:nvPr>
        </p:nvSpPr>
        <p:spPr/>
        <p:txBody>
          <a:bodyPr/>
          <a:lstStyle/>
          <a:p>
            <a:endParaRPr lang="en-US" dirty="0"/>
          </a:p>
        </p:txBody>
      </p:sp>
      <p:sp>
        <p:nvSpPr>
          <p:cNvPr id="4" name="Slide Number Placeholder 3">
            <a:extLst>
              <a:ext uri="{FF2B5EF4-FFF2-40B4-BE49-F238E27FC236}">
                <a16:creationId xmlns:a16="http://schemas.microsoft.com/office/drawing/2014/main" id="{44569933-5FC5-4C73-96ED-E1AC0FC867FE}"/>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Date Placeholder 2">
            <a:extLst>
              <a:ext uri="{FF2B5EF4-FFF2-40B4-BE49-F238E27FC236}">
                <a16:creationId xmlns:a16="http://schemas.microsoft.com/office/drawing/2014/main" id="{D8A4DA0A-BA94-4C4E-A521-FB23D113A856}"/>
              </a:ext>
            </a:extLst>
          </p:cNvPr>
          <p:cNvSpPr>
            <a:spLocks noGrp="1"/>
          </p:cNvSpPr>
          <p:nvPr>
            <p:ph type="dt" idx="10"/>
          </p:nvPr>
        </p:nvSpPr>
        <p:spPr/>
        <p:txBody>
          <a:bodyPr/>
          <a:lstStyle/>
          <a:p>
            <a:endParaRPr lang="en-US" dirty="0"/>
          </a:p>
        </p:txBody>
      </p:sp>
    </p:spTree>
    <p:extLst>
      <p:ext uri="{BB962C8B-B14F-4D97-AF65-F5344CB8AC3E}">
        <p14:creationId xmlns:p14="http://schemas.microsoft.com/office/powerpoint/2010/main" val="648721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p:spTree>
      <p:nvGrpSpPr>
        <p:cNvPr id="1" name="Shape 79"/>
        <p:cNvGrpSpPr/>
        <p:nvPr/>
      </p:nvGrpSpPr>
      <p:grpSpPr>
        <a:xfrm>
          <a:off x="0" y="0"/>
          <a:ext cx="0" cy="0"/>
          <a:chOff x="0" y="0"/>
          <a:chExt cx="0" cy="0"/>
        </a:xfrm>
      </p:grpSpPr>
      <p:sp>
        <p:nvSpPr>
          <p:cNvPr id="80" name="Shape 80"/>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1" name="Shape 81"/>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2" name="Shape 82"/>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7" name="Shape 27"/>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8" name="Shape 28"/>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9" name="Shape 29"/>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00F45AE3-EB76-41DE-97B2-CFE79B73D3C6}"/>
              </a:ext>
            </a:extLst>
          </p:cNvPr>
          <p:cNvSpPr>
            <a:spLocks noGrp="1"/>
          </p:cNvSpPr>
          <p:nvPr>
            <p:ph sz="quarter" idx="13"/>
          </p:nvPr>
        </p:nvSpPr>
        <p:spPr>
          <a:xfrm>
            <a:off x="457200" y="1441450"/>
            <a:ext cx="8232775" cy="4598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Two Conten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4" name="Shape 34"/>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7"/>
            <a:ext cx="8229600" cy="2267528"/>
          </a:xfrm>
        </p:spPr>
        <p:txBody>
          <a:bodyPr/>
          <a:lstStyle/>
          <a:p>
            <a:pPr lvl="0"/>
            <a:r>
              <a:rPr lang="en-US" dirty="0"/>
              <a:t>Edit Master text styles</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57200" y="3971925"/>
            <a:ext cx="8229600" cy="2105025"/>
          </a:xfrm>
        </p:spPr>
        <p:txBody>
          <a:bodyPr/>
          <a:lstStyle/>
          <a:p>
            <a:pPr lvl="0"/>
            <a:r>
              <a:rPr lang="en-US" dirty="0"/>
              <a:t>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hapter Opener">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9" name="Shape 39"/>
          <p:cNvSpPr txBox="1">
            <a:spLocks noGrp="1"/>
          </p:cNvSpPr>
          <p:nvPr>
            <p:ph type="body" idx="1"/>
          </p:nvPr>
        </p:nvSpPr>
        <p:spPr>
          <a:xfrm>
            <a:off x="457200" y="816429"/>
            <a:ext cx="8229600" cy="47897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0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dirty="0"/>
          </a:p>
        </p:txBody>
      </p:sp>
      <p:sp>
        <p:nvSpPr>
          <p:cNvPr id="3" name="Picture Placeholder 2">
            <a:extLst>
              <a:ext uri="{FF2B5EF4-FFF2-40B4-BE49-F238E27FC236}">
                <a16:creationId xmlns:a16="http://schemas.microsoft.com/office/drawing/2014/main" id="{0321E090-1CF7-424F-AB1C-A74C4C5178D1}"/>
              </a:ext>
            </a:extLst>
          </p:cNvPr>
          <p:cNvSpPr>
            <a:spLocks noGrp="1"/>
          </p:cNvSpPr>
          <p:nvPr>
            <p:ph type="pic" sz="quarter" idx="13"/>
          </p:nvPr>
        </p:nvSpPr>
        <p:spPr>
          <a:xfrm>
            <a:off x="457200" y="1600200"/>
            <a:ext cx="4360863" cy="4565650"/>
          </a:xfrm>
        </p:spPr>
        <p:txBody>
          <a:bodyPr/>
          <a:lstStyle/>
          <a:p>
            <a:endParaRPr lang="en-US" dirty="0"/>
          </a:p>
        </p:txBody>
      </p:sp>
      <p:sp>
        <p:nvSpPr>
          <p:cNvPr id="40" name="Shape 40"/>
          <p:cNvSpPr txBox="1">
            <a:spLocks noGrp="1"/>
          </p:cNvSpPr>
          <p:nvPr>
            <p:ph type="body" idx="2"/>
          </p:nvPr>
        </p:nvSpPr>
        <p:spPr>
          <a:xfrm>
            <a:off x="5029200" y="1600200"/>
            <a:ext cx="3657600" cy="1600198"/>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30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44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4400" b="0" i="0" u="none" strike="noStrike" cap="none">
                <a:solidFill>
                  <a:schemeClr val="dk1"/>
                </a:solidFill>
                <a:latin typeface="Arial"/>
                <a:ea typeface="Arial"/>
                <a:cs typeface="Arial"/>
                <a:sym typeface="Arial"/>
              </a:defRPr>
            </a:lvl9pPr>
          </a:lstStyle>
          <a:p>
            <a:endParaRPr dirty="0"/>
          </a:p>
        </p:txBody>
      </p:sp>
      <p:sp>
        <p:nvSpPr>
          <p:cNvPr id="41" name="Shape 41"/>
          <p:cNvSpPr txBox="1">
            <a:spLocks noGrp="1"/>
          </p:cNvSpPr>
          <p:nvPr>
            <p:ph type="body" idx="3"/>
          </p:nvPr>
        </p:nvSpPr>
        <p:spPr>
          <a:xfrm>
            <a:off x="5029200" y="3200400"/>
            <a:ext cx="3657600" cy="2925763"/>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endParaRPr dirty="0"/>
          </a:p>
        </p:txBody>
      </p:sp>
      <p:sp>
        <p:nvSpPr>
          <p:cNvPr id="42" name="Shape 42"/>
          <p:cNvSpPr txBox="1">
            <a:spLocks noGrp="1"/>
          </p:cNvSpPr>
          <p:nvPr>
            <p:ph type="ftr" idx="11"/>
          </p:nvPr>
        </p:nvSpPr>
        <p:spPr>
          <a:xfrm>
            <a:off x="93969" y="6165337"/>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3" name="Shape 4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4" name="Shape 4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Figure + Caption">
    <p:spTree>
      <p:nvGrpSpPr>
        <p:cNvPr id="1" name="Shape 53"/>
        <p:cNvGrpSpPr/>
        <p:nvPr/>
      </p:nvGrpSpPr>
      <p:grpSpPr>
        <a:xfrm>
          <a:off x="0" y="0"/>
          <a:ext cx="0" cy="0"/>
          <a:chOff x="0" y="0"/>
          <a:chExt cx="0" cy="0"/>
        </a:xfrm>
      </p:grpSpPr>
      <p:sp>
        <p:nvSpPr>
          <p:cNvPr id="54" name="Shape 54"/>
          <p:cNvSpPr txBox="1">
            <a:spLocks noGrp="1"/>
          </p:cNvSpPr>
          <p:nvPr>
            <p:ph type="title" hasCustomPrompt="1"/>
          </p:nvPr>
        </p:nvSpPr>
        <p:spPr>
          <a:xfrm>
            <a:off x="457200" y="228600"/>
            <a:ext cx="8229600" cy="106679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Click to add figure number and title</a:t>
            </a:r>
            <a:endParaRPr dirty="0"/>
          </a:p>
        </p:txBody>
      </p:sp>
      <p:sp>
        <p:nvSpPr>
          <p:cNvPr id="55" name="Shape 55"/>
          <p:cNvSpPr txBox="1">
            <a:spLocks noGrp="1"/>
          </p:cNvSpPr>
          <p:nvPr>
            <p:ph type="body" idx="1" hasCustomPrompt="1"/>
          </p:nvPr>
        </p:nvSpPr>
        <p:spPr>
          <a:xfrm>
            <a:off x="457200" y="5050971"/>
            <a:ext cx="8229600" cy="1018367"/>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1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r>
              <a:rPr lang="en-US" dirty="0"/>
              <a:t>Click to add caption</a:t>
            </a:r>
            <a:endParaRPr dirty="0"/>
          </a:p>
        </p:txBody>
      </p:sp>
      <p:sp>
        <p:nvSpPr>
          <p:cNvPr id="56" name="Shape 5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
        <p:nvSpPr>
          <p:cNvPr id="3" name="Picture Placeholder 2">
            <a:extLst>
              <a:ext uri="{FF2B5EF4-FFF2-40B4-BE49-F238E27FC236}">
                <a16:creationId xmlns:a16="http://schemas.microsoft.com/office/drawing/2014/main" id="{AD3CB993-AC2C-41C5-BFB7-F2499EC1A14C}"/>
              </a:ext>
            </a:extLst>
          </p:cNvPr>
          <p:cNvSpPr>
            <a:spLocks noGrp="1"/>
          </p:cNvSpPr>
          <p:nvPr>
            <p:ph type="pic" sz="quarter" idx="13"/>
          </p:nvPr>
        </p:nvSpPr>
        <p:spPr>
          <a:xfrm>
            <a:off x="457200" y="1512888"/>
            <a:ext cx="8232775" cy="3417887"/>
          </a:xfrm>
        </p:spPr>
        <p:txBody>
          <a:bodyPr/>
          <a:lstStyle/>
          <a:p>
            <a:endParaRPr lang="en-US" dirty="0"/>
          </a:p>
        </p:txBody>
      </p:sp>
    </p:spTree>
    <p:extLst>
      <p:ext uri="{BB962C8B-B14F-4D97-AF65-F5344CB8AC3E}">
        <p14:creationId xmlns:p14="http://schemas.microsoft.com/office/powerpoint/2010/main" val="1885097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Figure + Caption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033AD-BE5C-406D-991C-6AC56003E70C}"/>
              </a:ext>
            </a:extLst>
          </p:cNvPr>
          <p:cNvSpPr>
            <a:spLocks noGrp="1"/>
          </p:cNvSpPr>
          <p:nvPr>
            <p:ph type="title" hasCustomPrompt="1"/>
          </p:nvPr>
        </p:nvSpPr>
        <p:spPr/>
        <p:txBody>
          <a:bodyPr/>
          <a:lstStyle>
            <a:lvl1pPr>
              <a:defRPr sz="3600">
                <a:latin typeface="+mj-lt"/>
              </a:defRPr>
            </a:lvl1pPr>
          </a:lstStyle>
          <a:p>
            <a:r>
              <a:rPr lang="en-US" dirty="0"/>
              <a:t>Click to add figure number and title</a:t>
            </a:r>
          </a:p>
        </p:txBody>
      </p:sp>
      <p:sp>
        <p:nvSpPr>
          <p:cNvPr id="7" name="Content Placeholder 6">
            <a:extLst>
              <a:ext uri="{FF2B5EF4-FFF2-40B4-BE49-F238E27FC236}">
                <a16:creationId xmlns:a16="http://schemas.microsoft.com/office/drawing/2014/main" id="{9E6B7D3D-89C9-4133-8D8A-D779EB3D311D}"/>
              </a:ext>
            </a:extLst>
          </p:cNvPr>
          <p:cNvSpPr>
            <a:spLocks noGrp="1"/>
          </p:cNvSpPr>
          <p:nvPr>
            <p:ph sz="quarter" idx="13"/>
          </p:nvPr>
        </p:nvSpPr>
        <p:spPr>
          <a:xfrm>
            <a:off x="457200" y="1481138"/>
            <a:ext cx="4484688" cy="4408487"/>
          </a:xfrm>
        </p:spPr>
        <p:txBody>
          <a:bodyPr/>
          <a:lstStyle/>
          <a:p>
            <a:pPr lvl="0"/>
            <a:r>
              <a:rPr lang="en-US" dirty="0"/>
              <a:t>Edit Master text styles</a:t>
            </a:r>
          </a:p>
        </p:txBody>
      </p:sp>
      <p:sp>
        <p:nvSpPr>
          <p:cNvPr id="9" name="Picture Placeholder 8">
            <a:extLst>
              <a:ext uri="{FF2B5EF4-FFF2-40B4-BE49-F238E27FC236}">
                <a16:creationId xmlns:a16="http://schemas.microsoft.com/office/drawing/2014/main" id="{F95A3C12-C176-4C2E-9820-6A6035C43AF5}"/>
              </a:ext>
            </a:extLst>
          </p:cNvPr>
          <p:cNvSpPr>
            <a:spLocks noGrp="1"/>
          </p:cNvSpPr>
          <p:nvPr>
            <p:ph type="pic" sz="quarter" idx="14"/>
          </p:nvPr>
        </p:nvSpPr>
        <p:spPr>
          <a:xfrm>
            <a:off x="5192713" y="1481138"/>
            <a:ext cx="3592512" cy="3754437"/>
          </a:xfrm>
        </p:spPr>
        <p:txBody>
          <a:bodyPr/>
          <a:lstStyle/>
          <a:p>
            <a:endParaRPr lang="en-US" dirty="0"/>
          </a:p>
        </p:txBody>
      </p:sp>
      <p:sp>
        <p:nvSpPr>
          <p:cNvPr id="11" name="Text Placeholder 10">
            <a:extLst>
              <a:ext uri="{FF2B5EF4-FFF2-40B4-BE49-F238E27FC236}">
                <a16:creationId xmlns:a16="http://schemas.microsoft.com/office/drawing/2014/main" id="{F059F1CC-D06F-4B10-B166-6D6F2C786A37}"/>
              </a:ext>
            </a:extLst>
          </p:cNvPr>
          <p:cNvSpPr>
            <a:spLocks noGrp="1"/>
          </p:cNvSpPr>
          <p:nvPr>
            <p:ph type="body" sz="quarter" idx="15" hasCustomPrompt="1"/>
          </p:nvPr>
        </p:nvSpPr>
        <p:spPr>
          <a:xfrm>
            <a:off x="5192713" y="5399088"/>
            <a:ext cx="3592512" cy="490537"/>
          </a:xfrm>
        </p:spPr>
        <p:txBody>
          <a:bodyPr/>
          <a:lstStyle>
            <a:lvl1pPr marL="101600" indent="0">
              <a:buNone/>
              <a:defRPr sz="1200"/>
            </a:lvl1pPr>
          </a:lstStyle>
          <a:p>
            <a:pPr lvl="0"/>
            <a:r>
              <a:rPr lang="en-US" dirty="0"/>
              <a:t>Caption</a:t>
            </a:r>
          </a:p>
        </p:txBody>
      </p:sp>
      <p:sp>
        <p:nvSpPr>
          <p:cNvPr id="3" name="Date Placeholder 2">
            <a:extLst>
              <a:ext uri="{FF2B5EF4-FFF2-40B4-BE49-F238E27FC236}">
                <a16:creationId xmlns:a16="http://schemas.microsoft.com/office/drawing/2014/main" id="{A50D4E5D-00F7-4DC6-9BB0-713B8A0DA354}"/>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18AF4094-2296-458C-908A-D778D0DF5AFA}"/>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5" name="Footer Placeholder 4">
            <a:extLst>
              <a:ext uri="{FF2B5EF4-FFF2-40B4-BE49-F238E27FC236}">
                <a16:creationId xmlns:a16="http://schemas.microsoft.com/office/drawing/2014/main" id="{A6FA6EBD-95B8-4957-AE05-FC01EF65059B}"/>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660428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Learning Objectives and Content">
    <p:spTree>
      <p:nvGrpSpPr>
        <p:cNvPr id="1" name="Shape 61"/>
        <p:cNvGrpSpPr/>
        <p:nvPr/>
      </p:nvGrpSpPr>
      <p:grpSpPr>
        <a:xfrm>
          <a:off x="0" y="0"/>
          <a:ext cx="0" cy="0"/>
          <a:chOff x="0" y="0"/>
          <a:chExt cx="0" cy="0"/>
        </a:xfrm>
      </p:grpSpPr>
      <p:sp>
        <p:nvSpPr>
          <p:cNvPr id="62" name="Shape 62"/>
          <p:cNvSpPr txBox="1">
            <a:spLocks noGrp="1"/>
          </p:cNvSpPr>
          <p:nvPr>
            <p:ph type="title" hasCustomPrompt="1"/>
          </p:nvPr>
        </p:nvSpPr>
        <p:spPr>
          <a:xfrm>
            <a:off x="457200" y="215371"/>
            <a:ext cx="8229600" cy="622828"/>
          </a:xfrm>
          <a:prstGeom prst="rect">
            <a:avLst/>
          </a:prstGeom>
          <a:noFill/>
          <a:ln>
            <a:noFill/>
          </a:ln>
        </p:spPr>
        <p:txBody>
          <a:bodyPr lIns="91425" tIns="91425" rIns="91425" bIns="91425" anchor="t"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63" name="Shape 63"/>
          <p:cNvSpPr txBox="1">
            <a:spLocks noGrp="1"/>
          </p:cNvSpPr>
          <p:nvPr>
            <p:ph type="body" idx="1" hasCustomPrompt="1"/>
          </p:nvPr>
        </p:nvSpPr>
        <p:spPr>
          <a:xfrm>
            <a:off x="457200" y="816429"/>
            <a:ext cx="8229600" cy="402769"/>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r>
              <a:rPr lang="en-US" dirty="0"/>
              <a:t>Click to add Learning Objective(s)</a:t>
            </a:r>
            <a:endParaRPr dirty="0"/>
          </a:p>
        </p:txBody>
      </p:sp>
      <p:sp>
        <p:nvSpPr>
          <p:cNvPr id="64" name="Shape 64"/>
          <p:cNvSpPr txBox="1">
            <a:spLocks noGrp="1"/>
          </p:cNvSpPr>
          <p:nvPr>
            <p:ph type="body" idx="2"/>
          </p:nvPr>
        </p:nvSpPr>
        <p:spPr>
          <a:xfrm>
            <a:off x="457200" y="1358678"/>
            <a:ext cx="8229600" cy="4767485"/>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65" name="Shape 65"/>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6" name="Shape 66"/>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7" name="Shape 67"/>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Shape 69"/>
          <p:cNvSpPr txBox="1">
            <a:spLocks noGrp="1"/>
          </p:cNvSpPr>
          <p:nvPr>
            <p:ph type="title" hasCustomPrompt="1"/>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	</a:t>
            </a:r>
            <a:endParaRPr dirty="0"/>
          </a:p>
        </p:txBody>
      </p:sp>
      <p:sp>
        <p:nvSpPr>
          <p:cNvPr id="70" name="Shape 70"/>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dirty="0"/>
          </a:p>
        </p:txBody>
      </p:sp>
      <p:sp>
        <p:nvSpPr>
          <p:cNvPr id="71" name="Shape 71"/>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le Only">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76" name="Shape 76"/>
          <p:cNvSpPr txBox="1">
            <a:spLocks noGrp="1"/>
          </p:cNvSpPr>
          <p:nvPr>
            <p:ph type="ftr" idx="11"/>
          </p:nvPr>
        </p:nvSpPr>
        <p:spPr>
          <a:xfrm>
            <a:off x="93969" y="6172200"/>
            <a:ext cx="8595359" cy="235462"/>
          </a:xfrm>
          <a:prstGeom prst="rect">
            <a:avLst/>
          </a:prstGeom>
          <a:noFill/>
          <a:ln>
            <a:noFill/>
          </a:ln>
        </p:spPr>
        <p:txBody>
          <a:bodyPr lIns="91425" tIns="91425" rIns="91425" bIns="91425" anchor="b" anchorCtr="0"/>
          <a:lstStyle>
            <a:lvl1pPr marL="0" marR="0" lvl="0" indent="0" algn="l" rtl="0">
              <a:spcBef>
                <a:spcPts val="0"/>
              </a:spcBef>
              <a:buNone/>
              <a:defRPr sz="11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7" name="Shape 7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8" name="Shape 7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1.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Shape 11"/>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dirty="0">
              <a:ln>
                <a:noFill/>
              </a:ln>
              <a:solidFill>
                <a:srgbClr val="FFFFFF"/>
              </a:solidFill>
              <a:effectLst/>
              <a:uLnTx/>
              <a:uFillTx/>
              <a:latin typeface="Arial"/>
              <a:cs typeface="Arial"/>
              <a:sym typeface="Arial"/>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900" b="0" i="0" u="none" strike="noStrike" kern="0" cap="none" spc="0" normalizeH="0" baseline="0" noProof="0">
                <a:ln>
                  <a:noFill/>
                </a:ln>
                <a:solidFill>
                  <a:srgbClr val="FFFFFF"/>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Tx/>
                <a:buSzPct val="25000"/>
                <a:buFontTx/>
                <a:buNone/>
                <a:tabLst/>
                <a:defRPr/>
              </a:pPr>
              <a:t>‹#›</a:t>
            </a:fld>
            <a:endParaRPr kumimoji="0" lang="en-US"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2" name="Footer Placeholder 1">
            <a:extLst>
              <a:ext uri="{FF2B5EF4-FFF2-40B4-BE49-F238E27FC236}">
                <a16:creationId xmlns:a16="http://schemas.microsoft.com/office/drawing/2014/main" id="{7B8A108E-B0AF-4869-B5B8-3D3BB7BC725E}"/>
              </a:ext>
            </a:extLst>
          </p:cNvPr>
          <p:cNvSpPr>
            <a:spLocks noGrp="1"/>
          </p:cNvSpPr>
          <p:nvPr>
            <p:ph type="ftr" sz="quarter" idx="3"/>
          </p:nvPr>
        </p:nvSpPr>
        <p:spPr>
          <a:xfrm>
            <a:off x="457200" y="6028611"/>
            <a:ext cx="8229600" cy="200549"/>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000000">
                  <a:tint val="75000"/>
                </a:srgbClr>
              </a:solidFill>
              <a:effectLst/>
              <a:uLnTx/>
              <a:uFillTx/>
              <a:latin typeface="Arial"/>
              <a:cs typeface="Arial"/>
              <a:sym typeface="Arial"/>
            </a:endParaRPr>
          </a:p>
        </p:txBody>
      </p:sp>
      <p:pic>
        <p:nvPicPr>
          <p:cNvPr id="7" name="Shape 15" descr="Pearson Logo">
            <a:extLst>
              <a:ext uri="{FF2B5EF4-FFF2-40B4-BE49-F238E27FC236}">
                <a16:creationId xmlns:a16="http://schemas.microsoft.com/office/drawing/2014/main" id="{0A9B8533-B08C-40F8-BA35-676D998AC9F3}"/>
              </a:ext>
            </a:extLst>
          </p:cNvPr>
          <p:cNvPicPr preferRelativeResize="0"/>
          <p:nvPr userDrawn="1"/>
        </p:nvPicPr>
        <p:blipFill rotWithShape="1">
          <a:blip r:embed="rId3">
            <a:alphaModFix/>
          </a:blip>
          <a:srcRect/>
          <a:stretch/>
        </p:blipFill>
        <p:spPr>
          <a:xfrm>
            <a:off x="443972" y="6429709"/>
            <a:ext cx="917999" cy="279914"/>
          </a:xfrm>
          <a:prstGeom prst="rect">
            <a:avLst/>
          </a:prstGeom>
          <a:noFill/>
          <a:ln>
            <a:noFill/>
          </a:ln>
        </p:spPr>
      </p:pic>
      <p:sp>
        <p:nvSpPr>
          <p:cNvPr id="9" name="Shape 16">
            <a:extLst>
              <a:ext uri="{FF2B5EF4-FFF2-40B4-BE49-F238E27FC236}">
                <a16:creationId xmlns:a16="http://schemas.microsoft.com/office/drawing/2014/main" id="{A107A076-CAE4-414C-A635-3D8630DD927A}"/>
              </a:ext>
            </a:extLst>
          </p:cNvPr>
          <p:cNvSpPr txBox="1"/>
          <p:nvPr userDrawn="1"/>
        </p:nvSpPr>
        <p:spPr>
          <a:xfrm>
            <a:off x="1600200" y="6429344"/>
            <a:ext cx="7162799" cy="200054"/>
          </a:xfrm>
          <a:prstGeom prst="rect">
            <a:avLst/>
          </a:prstGeom>
          <a:noFill/>
          <a:ln>
            <a:noFill/>
          </a:ln>
        </p:spPr>
        <p:txBody>
          <a:bodyPr lIns="91425" tIns="45700" rIns="91425" bIns="45700" anchor="t" anchorCtr="0">
            <a:no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200" b="0" dirty="0">
                <a:latin typeface="Verdana"/>
                <a:ea typeface="Verdana" panose="020B0604030504040204" pitchFamily="34" charset="0"/>
                <a:cs typeface="Verdana" panose="020B0604030504040204" pitchFamily="34" charset="0"/>
              </a:rPr>
              <a:t>Copyright © 2020, 2017, 2014 Pearson All Rights Reserved</a:t>
            </a:r>
          </a:p>
        </p:txBody>
      </p:sp>
    </p:spTree>
    <p:extLst>
      <p:ext uri="{BB962C8B-B14F-4D97-AF65-F5344CB8AC3E}">
        <p14:creationId xmlns:p14="http://schemas.microsoft.com/office/powerpoint/2010/main" val="3246644562"/>
      </p:ext>
    </p:extLst>
  </p:cSld>
  <p:clrMap bg1="lt1" tx1="dk1" bg2="dk2" tx2="lt2" accent1="accent1" accent2="accent2" accent3="accent3" accent4="accent4" accent5="accent5" accent6="accent6" hlink="hlink" folHlink="folHlink"/>
  <p:sldLayoutIdLst>
    <p:sldLayoutId id="214748366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Shape 11"/>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pic>
        <p:nvPicPr>
          <p:cNvPr id="15" name="Shape 15" descr="Pearson Logo"/>
          <p:cNvPicPr preferRelativeResize="0"/>
          <p:nvPr/>
        </p:nvPicPr>
        <p:blipFill rotWithShape="1">
          <a:blip r:embed="rId13">
            <a:alphaModFix/>
          </a:blip>
          <a:srcRect/>
          <a:stretch/>
        </p:blipFill>
        <p:spPr>
          <a:xfrm>
            <a:off x="443972" y="6429709"/>
            <a:ext cx="917999" cy="279914"/>
          </a:xfrm>
          <a:prstGeom prst="rect">
            <a:avLst/>
          </a:prstGeom>
          <a:noFill/>
          <a:ln>
            <a:noFill/>
          </a:ln>
        </p:spPr>
      </p:pic>
      <p:sp>
        <p:nvSpPr>
          <p:cNvPr id="16" name="Shape 16"/>
          <p:cNvSpPr txBox="1"/>
          <p:nvPr/>
        </p:nvSpPr>
        <p:spPr>
          <a:xfrm>
            <a:off x="1600200" y="6429344"/>
            <a:ext cx="7162799" cy="200054"/>
          </a:xfrm>
          <a:prstGeom prst="rect">
            <a:avLst/>
          </a:prstGeom>
          <a:noFill/>
          <a:ln>
            <a:noFill/>
          </a:ln>
        </p:spPr>
        <p:txBody>
          <a:bodyPr lIns="91425" tIns="45700" rIns="91425" bIns="45700" anchor="t" anchorCtr="0">
            <a:no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en-US" sz="1200" b="0" dirty="0">
                <a:latin typeface="Verdana"/>
                <a:ea typeface="Verdana" panose="020B0604030504040204" pitchFamily="34" charset="0"/>
                <a:cs typeface="Verdana" panose="020B0604030504040204" pitchFamily="34" charset="0"/>
              </a:rPr>
              <a:t>Copyright © 2020, 2017, 2014 Pearson All Rights Reserved</a:t>
            </a:r>
          </a:p>
        </p:txBody>
      </p:sp>
      <p:sp>
        <p:nvSpPr>
          <p:cNvPr id="2" name="Footer Placeholder 1">
            <a:extLst>
              <a:ext uri="{FF2B5EF4-FFF2-40B4-BE49-F238E27FC236}">
                <a16:creationId xmlns:a16="http://schemas.microsoft.com/office/drawing/2014/main" id="{7B8A108E-B0AF-4869-B5B8-3D3BB7BC725E}"/>
              </a:ext>
            </a:extLst>
          </p:cNvPr>
          <p:cNvSpPr>
            <a:spLocks noGrp="1"/>
          </p:cNvSpPr>
          <p:nvPr>
            <p:ph type="ftr" sz="quarter" idx="3"/>
          </p:nvPr>
        </p:nvSpPr>
        <p:spPr>
          <a:xfrm>
            <a:off x="457200" y="6028611"/>
            <a:ext cx="8229600" cy="200549"/>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71" r:id="rId4"/>
    <p:sldLayoutId id="2147483673" r:id="rId5"/>
    <p:sldLayoutId id="2147483654" r:id="rId6"/>
    <p:sldLayoutId id="2147483655" r:id="rId7"/>
    <p:sldLayoutId id="2147483656" r:id="rId8"/>
    <p:sldLayoutId id="2147483670" r:id="rId9"/>
    <p:sldLayoutId id="2147483669" r:id="rId10"/>
    <p:sldLayoutId id="214748365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6.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82994-491D-4D72-90A7-430689F387CA}"/>
              </a:ext>
            </a:extLst>
          </p:cNvPr>
          <p:cNvSpPr>
            <a:spLocks noGrp="1"/>
          </p:cNvSpPr>
          <p:nvPr>
            <p:ph type="title"/>
          </p:nvPr>
        </p:nvSpPr>
        <p:spPr/>
        <p:txBody>
          <a:bodyPr/>
          <a:lstStyle/>
          <a:p>
            <a:r>
              <a:rPr lang="en-US" dirty="0"/>
              <a:t>Exploring Microsoft Office 365</a:t>
            </a:r>
          </a:p>
        </p:txBody>
      </p:sp>
      <p:sp>
        <p:nvSpPr>
          <p:cNvPr id="3" name="Text Placeholder 2">
            <a:extLst>
              <a:ext uri="{FF2B5EF4-FFF2-40B4-BE49-F238E27FC236}">
                <a16:creationId xmlns:a16="http://schemas.microsoft.com/office/drawing/2014/main" id="{E2092904-73CA-4C00-8DCC-18E94F795E0B}"/>
              </a:ext>
            </a:extLst>
          </p:cNvPr>
          <p:cNvSpPr>
            <a:spLocks noGrp="1"/>
          </p:cNvSpPr>
          <p:nvPr>
            <p:ph type="body" idx="1"/>
          </p:nvPr>
        </p:nvSpPr>
        <p:spPr/>
        <p:txBody>
          <a:bodyPr/>
          <a:lstStyle/>
          <a:p>
            <a:pPr marL="101600" indent="0">
              <a:buNone/>
            </a:pPr>
            <a:r>
              <a:rPr lang="en-US" sz="2000" dirty="0">
                <a:solidFill>
                  <a:srgbClr val="007FA3"/>
                </a:solidFill>
              </a:rPr>
              <a:t>Introductory</a:t>
            </a:r>
          </a:p>
          <a:p>
            <a:endParaRPr lang="en-US" dirty="0"/>
          </a:p>
        </p:txBody>
      </p:sp>
      <p:sp>
        <p:nvSpPr>
          <p:cNvPr id="4" name="Text Placeholder 3">
            <a:extLst>
              <a:ext uri="{FF2B5EF4-FFF2-40B4-BE49-F238E27FC236}">
                <a16:creationId xmlns:a16="http://schemas.microsoft.com/office/drawing/2014/main" id="{EA87E256-A566-4CB4-B641-73EBACC55A95}"/>
              </a:ext>
            </a:extLst>
          </p:cNvPr>
          <p:cNvSpPr>
            <a:spLocks noGrp="1"/>
          </p:cNvSpPr>
          <p:nvPr>
            <p:ph type="body" idx="2"/>
          </p:nvPr>
        </p:nvSpPr>
        <p:spPr/>
        <p:txBody>
          <a:bodyPr/>
          <a:lstStyle/>
          <a:p>
            <a:pPr>
              <a:buNone/>
            </a:pPr>
            <a:r>
              <a:rPr lang="en-US" sz="3200" dirty="0"/>
              <a:t>Chapter 2</a:t>
            </a:r>
            <a:endParaRPr lang="en-US" sz="2400" dirty="0"/>
          </a:p>
        </p:txBody>
      </p:sp>
      <p:sp>
        <p:nvSpPr>
          <p:cNvPr id="6" name="Text Placeholder 5">
            <a:extLst>
              <a:ext uri="{FF2B5EF4-FFF2-40B4-BE49-F238E27FC236}">
                <a16:creationId xmlns:a16="http://schemas.microsoft.com/office/drawing/2014/main" id="{D3C8E927-6A88-4110-B036-45D6D3C38241}"/>
              </a:ext>
            </a:extLst>
          </p:cNvPr>
          <p:cNvSpPr>
            <a:spLocks noGrp="1"/>
          </p:cNvSpPr>
          <p:nvPr>
            <p:ph type="body" idx="3"/>
          </p:nvPr>
        </p:nvSpPr>
        <p:spPr/>
        <p:txBody>
          <a:bodyPr/>
          <a:lstStyle/>
          <a:p>
            <a:r>
              <a:rPr lang="en-US" sz="2000" dirty="0"/>
              <a:t>Formulas and Functions</a:t>
            </a:r>
            <a:endParaRPr lang="en-US" dirty="0"/>
          </a:p>
        </p:txBody>
      </p:sp>
      <p:pic>
        <p:nvPicPr>
          <p:cNvPr id="9" name="Picture 8">
            <a:extLst>
              <a:ext uri="{FF2B5EF4-FFF2-40B4-BE49-F238E27FC236}">
                <a16:creationId xmlns:a16="http://schemas.microsoft.com/office/drawing/2014/main" id="{FC650A88-CB98-45C3-9E22-E059CDECFE8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20486" y="1601744"/>
            <a:ext cx="3295022" cy="4217457"/>
          </a:xfrm>
          <a:prstGeom prst="rect">
            <a:avLst/>
          </a:prstGeom>
          <a:ln>
            <a:solidFill>
              <a:schemeClr val="tx1"/>
            </a:solidFill>
          </a:ln>
          <a:effectLst>
            <a:outerShdw blurRad="50800" dist="38100" dir="2700000" sx="101000" sy="101000" algn="tl" rotWithShape="0">
              <a:prstClr val="black">
                <a:alpha val="40000"/>
              </a:prstClr>
            </a:outerShdw>
          </a:effectLst>
        </p:spPr>
      </p:pic>
    </p:spTree>
    <p:extLst>
      <p:ext uri="{BB962C8B-B14F-4D97-AF65-F5344CB8AC3E}">
        <p14:creationId xmlns:p14="http://schemas.microsoft.com/office/powerpoint/2010/main" val="910404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Inserting a Function </a:t>
            </a:r>
            <a:r>
              <a:rPr lang="en-US" sz="2800" dirty="0"/>
              <a:t>(4 of 4)</a:t>
            </a:r>
            <a:endParaRPr lang="en-US" dirty="0"/>
          </a:p>
        </p:txBody>
      </p:sp>
      <p:pic>
        <p:nvPicPr>
          <p:cNvPr id="8" name="Content Placeholder 7" descr="The Insert Function dialog box is shown. The dialog box displays the following title in the title bar. Insert Function. The text, Search for a function, is located beneath the title. A type-in field, with the text, Type a brief description of what you want to do and then click Go, is displayed in the type-in field. The field is labelled, Enter a description of the function you want. A button with the text, Go, is located to the right of the type-in field. This button is labelled, Display a list of categories. Text and a drop-down list are located beneath the type-in field. The text reads, Or select a category. The drop-down list displays the option, Most Recently Used. Text and a scroll list appear beneath the category drop-down list. The text reads, Select a function. The scroll list reads, from top to bottom, as follows. SUM. AVERAGE. IF. HYPERLINK. COUNT. MAX. SIN. The option, SUM, is shaded, and it is labelled, Select function. Text, labelled, Syntax and description of selected function, are located beneath the scroll list. The text reads, SUM left parenthesises number 1 comma number 2 comma ellipsis right parenthesises. Adds all the numbers in a range of cells. A link that reads, Help on this function, is located in the lower left corner of the dialog box. It is labelled, Help on selected function. Two buttons, OK and Cancel, are located in the lower-right corner of the dialog box.">
            <a:extLst>
              <a:ext uri="{FF2B5EF4-FFF2-40B4-BE49-F238E27FC236}">
                <a16:creationId xmlns:a16="http://schemas.microsoft.com/office/drawing/2014/main" id="{524D5105-92C0-406F-9551-EB96C119E6B7}"/>
              </a:ext>
            </a:extLst>
          </p:cNvPr>
          <p:cNvPicPr>
            <a:picLocks noGrp="1" noChangeAspect="1"/>
          </p:cNvPicPr>
          <p:nvPr>
            <p:ph sz="quarter" idx="13"/>
          </p:nvPr>
        </p:nvPicPr>
        <p:blipFill>
          <a:blip r:embed="rId3"/>
          <a:stretch>
            <a:fillRect/>
          </a:stretch>
        </p:blipFill>
        <p:spPr>
          <a:xfrm>
            <a:off x="341644" y="1453184"/>
            <a:ext cx="5653554" cy="2462387"/>
          </a:xfrm>
        </p:spPr>
      </p:pic>
      <p:pic>
        <p:nvPicPr>
          <p:cNvPr id="10" name="Picture 9" descr="The Function Arguments Dialog Box is shown. The top of the dialog box displays the title, Function Arguments. The heading, SUM, appears beneath the title. There are two fields beneath the SUM heading. The top reads, Number1, in boldface. It is labelled, bold indicates required argument. There is a text box to the right labelled, text box to enter argument. The text box has the text, A 1 colon A 5. A square with an up arrow in it is on the right of the text box. It is labelled, collapse dialog box and select cells yourself. Displayed to the right of the text box is the text, equals sign left parenthesises 5 semicolon 10 semicolon 15 semicolon 20 semicolon 25 right parenthesises. This is labelled, displays values stored in Number 1 argument. The text, Number 2, appears beneath Number 1. A text box to its right is empty. There is a square with an up arrow icon, and the gray text, equals sign number, to its right. The following text appears beneath Number 2. Row 1. Equals 75, which is labelled, Displays function results. Row 2. Adds all numbers in a range of cells, which is labelled, Definition of selected argument. Row 3. Number 1 colon, number 1 comma number 2 comma ellipsis are 1 to 255 numbers to sum. Logical values and text are ignored in cells, included if typed as arguments. Row 4. Formula results equals 75. The link, Help on this function, appears in the bottom left corner of the dialog box. Two buttons, OK and Cancel, appear in the bottom-right corner.">
            <a:extLst>
              <a:ext uri="{FF2B5EF4-FFF2-40B4-BE49-F238E27FC236}">
                <a16:creationId xmlns:a16="http://schemas.microsoft.com/office/drawing/2014/main" id="{13EA2936-6167-419E-8936-CCD483505675}"/>
              </a:ext>
            </a:extLst>
          </p:cNvPr>
          <p:cNvPicPr>
            <a:picLocks noChangeAspect="1"/>
          </p:cNvPicPr>
          <p:nvPr/>
        </p:nvPicPr>
        <p:blipFill>
          <a:blip r:embed="rId4"/>
          <a:stretch>
            <a:fillRect/>
          </a:stretch>
        </p:blipFill>
        <p:spPr>
          <a:xfrm>
            <a:off x="2371532" y="4208925"/>
            <a:ext cx="6531307" cy="2123951"/>
          </a:xfrm>
          <a:prstGeom prst="rect">
            <a:avLst/>
          </a:prstGeom>
        </p:spPr>
      </p:pic>
    </p:spTree>
    <p:extLst>
      <p:ext uri="{BB962C8B-B14F-4D97-AF65-F5344CB8AC3E}">
        <p14:creationId xmlns:p14="http://schemas.microsoft.com/office/powerpoint/2010/main" val="379654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Inserting Basic Math and Statistics Functions </a:t>
            </a:r>
            <a:r>
              <a:rPr lang="en-US" sz="2800" dirty="0"/>
              <a:t>(1 of 3)</a:t>
            </a:r>
            <a:endParaRPr lang="en-US" dirty="0"/>
          </a:p>
        </p:txBody>
      </p:sp>
      <p:sp>
        <p:nvSpPr>
          <p:cNvPr id="5" name="Content Placeholder 4">
            <a:extLst>
              <a:ext uri="{FF2B5EF4-FFF2-40B4-BE49-F238E27FC236}">
                <a16:creationId xmlns:a16="http://schemas.microsoft.com/office/drawing/2014/main" id="{45D18458-0F8F-43B5-AECF-D0651052A5CD}"/>
              </a:ext>
            </a:extLst>
          </p:cNvPr>
          <p:cNvSpPr>
            <a:spLocks noGrp="1"/>
          </p:cNvSpPr>
          <p:nvPr>
            <p:ph sz="quarter" idx="13"/>
          </p:nvPr>
        </p:nvSpPr>
        <p:spPr/>
        <p:txBody>
          <a:bodyPr/>
          <a:lstStyle/>
          <a:p>
            <a:r>
              <a:rPr lang="en-US" sz="2400" dirty="0"/>
              <a:t>=SUM(number1, [number2],…)</a:t>
            </a:r>
          </a:p>
          <a:p>
            <a:pPr marL="588518" lvl="1" indent="0">
              <a:spcBef>
                <a:spcPts val="0"/>
              </a:spcBef>
              <a:buNone/>
            </a:pPr>
            <a:r>
              <a:rPr lang="en-US" sz="2200" i="1" dirty="0"/>
              <a:t>=SUM(A2:A14)</a:t>
            </a:r>
          </a:p>
          <a:p>
            <a:r>
              <a:rPr lang="en-US" sz="2400" dirty="0"/>
              <a:t>=AVERAGE(number1, [number2],…)</a:t>
            </a:r>
          </a:p>
          <a:p>
            <a:pPr marL="588518" lvl="1" indent="0">
              <a:spcBef>
                <a:spcPts val="0"/>
              </a:spcBef>
              <a:buNone/>
            </a:pPr>
            <a:r>
              <a:rPr lang="en-US" sz="2400" dirty="0"/>
              <a:t>=</a:t>
            </a:r>
            <a:r>
              <a:rPr lang="en-US" sz="2200" i="1" dirty="0"/>
              <a:t>AVERAGE(A2:A14)</a:t>
            </a:r>
          </a:p>
          <a:p>
            <a:r>
              <a:rPr lang="en-US" sz="2400" dirty="0"/>
              <a:t>=MEDIAN(number1, [number2],…)</a:t>
            </a:r>
          </a:p>
          <a:p>
            <a:pPr marL="588518" lvl="1" indent="0">
              <a:spcBef>
                <a:spcPts val="0"/>
              </a:spcBef>
              <a:buNone/>
            </a:pPr>
            <a:r>
              <a:rPr lang="en-US" sz="2400" dirty="0"/>
              <a:t>=</a:t>
            </a:r>
            <a:r>
              <a:rPr lang="en-US" sz="2200" i="1" dirty="0"/>
              <a:t>MEDIAN(A2:A14)</a:t>
            </a:r>
          </a:p>
          <a:p>
            <a:r>
              <a:rPr lang="en-US" sz="2400" dirty="0"/>
              <a:t>=MIN(number1, [number2],…)</a:t>
            </a:r>
          </a:p>
          <a:p>
            <a:pPr marL="588518" lvl="1" indent="0">
              <a:spcBef>
                <a:spcPts val="0"/>
              </a:spcBef>
              <a:buNone/>
            </a:pPr>
            <a:r>
              <a:rPr lang="en-US" sz="2400" dirty="0"/>
              <a:t>=</a:t>
            </a:r>
            <a:r>
              <a:rPr lang="en-US" sz="2200" i="1" dirty="0"/>
              <a:t>MIN(A2:A14)</a:t>
            </a:r>
          </a:p>
          <a:p>
            <a:pPr marL="101600" indent="0">
              <a:buNone/>
            </a:pPr>
            <a:endParaRPr lang="en-US" sz="2400" dirty="0"/>
          </a:p>
        </p:txBody>
      </p:sp>
    </p:spTree>
    <p:extLst>
      <p:ext uri="{BB962C8B-B14F-4D97-AF65-F5344CB8AC3E}">
        <p14:creationId xmlns:p14="http://schemas.microsoft.com/office/powerpoint/2010/main" val="3723728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Inserting Basic Math and Statistics Functions </a:t>
            </a:r>
            <a:r>
              <a:rPr lang="en-US" sz="2800" dirty="0"/>
              <a:t>(2 of 3)</a:t>
            </a:r>
            <a:endParaRPr lang="en-US" dirty="0"/>
          </a:p>
        </p:txBody>
      </p:sp>
      <p:sp>
        <p:nvSpPr>
          <p:cNvPr id="5" name="Content Placeholder 4">
            <a:extLst>
              <a:ext uri="{FF2B5EF4-FFF2-40B4-BE49-F238E27FC236}">
                <a16:creationId xmlns:a16="http://schemas.microsoft.com/office/drawing/2014/main" id="{45D18458-0F8F-43B5-AECF-D0651052A5CD}"/>
              </a:ext>
            </a:extLst>
          </p:cNvPr>
          <p:cNvSpPr>
            <a:spLocks noGrp="1"/>
          </p:cNvSpPr>
          <p:nvPr>
            <p:ph sz="quarter" idx="13"/>
          </p:nvPr>
        </p:nvSpPr>
        <p:spPr/>
        <p:txBody>
          <a:bodyPr/>
          <a:lstStyle/>
          <a:p>
            <a:r>
              <a:rPr lang="en-US" sz="2400" dirty="0"/>
              <a:t>=MAX(number1, [number2],…)</a:t>
            </a:r>
          </a:p>
          <a:p>
            <a:pPr marL="588518" lvl="1" indent="0">
              <a:spcBef>
                <a:spcPts val="0"/>
              </a:spcBef>
              <a:buNone/>
            </a:pPr>
            <a:r>
              <a:rPr lang="en-US" sz="2400" dirty="0"/>
              <a:t>=</a:t>
            </a:r>
            <a:r>
              <a:rPr lang="en-US" sz="2200" i="1" dirty="0"/>
              <a:t>MAX(A2:A14)</a:t>
            </a:r>
          </a:p>
          <a:p>
            <a:r>
              <a:rPr lang="en-US" sz="2400" dirty="0"/>
              <a:t>COUNT(value1, [value2],…)</a:t>
            </a:r>
          </a:p>
          <a:p>
            <a:pPr marL="588518" lvl="1" indent="0">
              <a:spcBef>
                <a:spcPts val="0"/>
              </a:spcBef>
              <a:buNone/>
            </a:pPr>
            <a:r>
              <a:rPr lang="en-US" sz="2400" dirty="0"/>
              <a:t>=</a:t>
            </a:r>
            <a:r>
              <a:rPr lang="en-US" sz="2200" i="1" dirty="0"/>
              <a:t>COUNT(A2:A14)</a:t>
            </a:r>
          </a:p>
          <a:p>
            <a:r>
              <a:rPr lang="en-US" sz="2400" dirty="0"/>
              <a:t>=COUNTBLANK(range)</a:t>
            </a:r>
          </a:p>
          <a:p>
            <a:pPr marL="588518" lvl="1" indent="0">
              <a:spcBef>
                <a:spcPts val="0"/>
              </a:spcBef>
              <a:buNone/>
            </a:pPr>
            <a:r>
              <a:rPr lang="en-US" sz="2400" dirty="0"/>
              <a:t>=</a:t>
            </a:r>
            <a:r>
              <a:rPr lang="en-US" sz="2200" i="1" dirty="0"/>
              <a:t>COUNTBLANK(A2:A14)</a:t>
            </a:r>
          </a:p>
          <a:p>
            <a:r>
              <a:rPr lang="en-US" sz="2400" dirty="0"/>
              <a:t>=COUNTA(value1, [value2],…)</a:t>
            </a:r>
          </a:p>
          <a:p>
            <a:pPr marL="588518" lvl="1" indent="0">
              <a:spcBef>
                <a:spcPts val="0"/>
              </a:spcBef>
              <a:buNone/>
            </a:pPr>
            <a:r>
              <a:rPr lang="en-US" sz="2400" dirty="0"/>
              <a:t>=</a:t>
            </a:r>
            <a:r>
              <a:rPr lang="en-US" sz="2200" i="1" dirty="0"/>
              <a:t>COUNTA(A2:A14)</a:t>
            </a:r>
          </a:p>
          <a:p>
            <a:r>
              <a:rPr lang="en-US" sz="2400" dirty="0"/>
              <a:t>=ROUND(number, num_digits)</a:t>
            </a:r>
          </a:p>
          <a:p>
            <a:pPr marL="588518" lvl="1" indent="0">
              <a:spcBef>
                <a:spcPts val="0"/>
              </a:spcBef>
              <a:buNone/>
            </a:pPr>
            <a:r>
              <a:rPr lang="en-US" sz="2400" dirty="0"/>
              <a:t>=</a:t>
            </a:r>
            <a:r>
              <a:rPr lang="en-US" sz="2200" i="1" dirty="0"/>
              <a:t>ROUND(A2, 2)</a:t>
            </a:r>
          </a:p>
          <a:p>
            <a:pPr marL="588518" lvl="1" indent="0">
              <a:buNone/>
            </a:pPr>
            <a:endParaRPr lang="en-US" sz="2200" i="1" dirty="0"/>
          </a:p>
          <a:p>
            <a:pPr marL="101600" indent="0">
              <a:buNone/>
            </a:pPr>
            <a:endParaRPr lang="en-US" sz="2400" dirty="0"/>
          </a:p>
        </p:txBody>
      </p:sp>
    </p:spTree>
    <p:extLst>
      <p:ext uri="{BB962C8B-B14F-4D97-AF65-F5344CB8AC3E}">
        <p14:creationId xmlns:p14="http://schemas.microsoft.com/office/powerpoint/2010/main" val="269792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Inserting Basic Math and Statistics Functions </a:t>
            </a:r>
            <a:r>
              <a:rPr lang="en-US" sz="2800" dirty="0"/>
              <a:t>(3 of 4)</a:t>
            </a:r>
            <a:endParaRPr lang="en-US" dirty="0"/>
          </a:p>
        </p:txBody>
      </p:sp>
      <p:sp>
        <p:nvSpPr>
          <p:cNvPr id="5" name="Content Placeholder 4">
            <a:extLst>
              <a:ext uri="{FF2B5EF4-FFF2-40B4-BE49-F238E27FC236}">
                <a16:creationId xmlns:a16="http://schemas.microsoft.com/office/drawing/2014/main" id="{45D18458-0F8F-43B5-AECF-D0651052A5CD}"/>
              </a:ext>
            </a:extLst>
          </p:cNvPr>
          <p:cNvSpPr>
            <a:spLocks noGrp="1"/>
          </p:cNvSpPr>
          <p:nvPr>
            <p:ph sz="quarter" idx="13"/>
          </p:nvPr>
        </p:nvSpPr>
        <p:spPr/>
        <p:txBody>
          <a:bodyPr/>
          <a:lstStyle/>
          <a:p>
            <a:pPr marL="588518" lvl="1" indent="0">
              <a:buNone/>
            </a:pPr>
            <a:endParaRPr lang="en-US" sz="2200" i="1" dirty="0"/>
          </a:p>
          <a:p>
            <a:pPr marL="101600" indent="0">
              <a:buNone/>
            </a:pPr>
            <a:endParaRPr lang="en-US" sz="2400" dirty="0"/>
          </a:p>
        </p:txBody>
      </p:sp>
      <p:pic>
        <p:nvPicPr>
          <p:cNvPr id="6" name="Picture 5" descr="The worksheet shows function results. The worksheet appears as listed in the following table.&#10;Row Numbers Column A Column B Column C Column D Column E&#10;1 Scores Empty cell Measure Statistics Formula&#10;2 98 Empty cell Total of all scores 898 Equals sign SUM left parenthesises A 2 colon A 14 right parenthesises&#10;3 94 Empty cell Average score 81 point 6 3 6 3 6 Equals sign AVERAGE left parenthesises A 2 colon A 14 right parenthesises&#10;4 92 Empty cell Median score 86 Equals sign MEDIAN left parenthesises A 2 colon A 14 right parenthesises&#10;5 92 Empty cell Low score 50 Equals sign MIN left parenthesises A 2 colon A 14 right parenthesises&#10;6 Not applicable Empty cell High score 98 Equals sign MAX left parenthesises A 2 colon A 14 right parenthesises&#10;7 90 Empty cell Number of numeric cells 11 Equals sign COUNT left parenthesises A 2 colon A 14 right parenthesises&#10;8 Empty cell Empty cell Number of empty cells 1 Equals sign COUNT BLANK left parenthesises A 2 colon A 14 right parenthesises&#10;9 86 Empty cell Number of non-empty cells 12 Equals sign COUNTA left parenthesises A2 colon A14 right parenthesises&#10;10 84 Empty cell Rounded average score 81 point 64 Equals sign ROUND left parenthesises AVERAGE left parenthesises A 2 colon A 14 right parenthesises comma 2 right parenthesises&#10;11 82 Empty cell Empty cell Empty cell Empty cell&#10;12 80 Empty cell Empty cell Empty cell Empty cell&#10;13 50 Empty cell Empty cell Empty cell Empty cell&#10;14 50 Empty cell Empty cell Empty cell Empty cell&#10;15 898 Empty cell Empty cell Empty cell Empty cell&#10;Rows 1 through 15 are labelled, Selected range. Cell E 2 is labelled SUM function. Cell D2 is labelled, SUM function results. There is a green square with a spreadsheet and lightning bolt icon, labelled Quick Analysis button. The Quick Analysis menu beneath the filled-in rows has five gallery options on top, which read as follows from left to right. Formatting, Charts, Totals, Tables, Sparklines. Totals, is in green, and is labelled, Display the Totals gallery. A horizontal scrolling list displays the following icons and options, from left to right. Spreadsheet with shaded row and sigma icon, Sum. Spreadsheet and x bar icon, Average. Spreadsheet and percent sign icon, percent total. Spreadsheet and wavy arrow, Running. Spreadsheet with shaded column sigma icon, Sum. The text, Formulas automatically calculate totals for you, appears at the bottom of the gallery. Cell A 15 is labelled, Result preview. ">
            <a:extLst>
              <a:ext uri="{FF2B5EF4-FFF2-40B4-BE49-F238E27FC236}">
                <a16:creationId xmlns:a16="http://schemas.microsoft.com/office/drawing/2014/main" id="{887338E8-1D4D-45E9-9F83-6BD8FBAA0067}"/>
              </a:ext>
            </a:extLst>
          </p:cNvPr>
          <p:cNvPicPr>
            <a:picLocks noChangeAspect="1"/>
          </p:cNvPicPr>
          <p:nvPr/>
        </p:nvPicPr>
        <p:blipFill>
          <a:blip r:embed="rId3"/>
          <a:stretch>
            <a:fillRect/>
          </a:stretch>
        </p:blipFill>
        <p:spPr>
          <a:xfrm>
            <a:off x="457200" y="1441450"/>
            <a:ext cx="8472487" cy="4401722"/>
          </a:xfrm>
          <a:prstGeom prst="rect">
            <a:avLst/>
          </a:prstGeom>
        </p:spPr>
      </p:pic>
    </p:spTree>
    <p:extLst>
      <p:ext uri="{BB962C8B-B14F-4D97-AF65-F5344CB8AC3E}">
        <p14:creationId xmlns:p14="http://schemas.microsoft.com/office/powerpoint/2010/main" val="1454526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Using Date Functions</a:t>
            </a:r>
            <a:r>
              <a:rPr lang="en-US" sz="2800" dirty="0"/>
              <a:t>)</a:t>
            </a:r>
            <a:endParaRPr lang="en-US" dirty="0"/>
          </a:p>
        </p:txBody>
      </p:sp>
      <p:sp>
        <p:nvSpPr>
          <p:cNvPr id="9" name="Content Placeholder 8">
            <a:extLst>
              <a:ext uri="{FF2B5EF4-FFF2-40B4-BE49-F238E27FC236}">
                <a16:creationId xmlns:a16="http://schemas.microsoft.com/office/drawing/2014/main" id="{76D13FAC-71B6-4692-9DDE-7A20BA54E4B3}"/>
              </a:ext>
            </a:extLst>
          </p:cNvPr>
          <p:cNvSpPr>
            <a:spLocks noGrp="1"/>
          </p:cNvSpPr>
          <p:nvPr>
            <p:ph sz="quarter" idx="13"/>
          </p:nvPr>
        </p:nvSpPr>
        <p:spPr/>
        <p:txBody>
          <a:bodyPr/>
          <a:lstStyle/>
          <a:p>
            <a:r>
              <a:rPr lang="en-US" sz="2400" dirty="0"/>
              <a:t>=TODAY()</a:t>
            </a:r>
          </a:p>
          <a:p>
            <a:pPr marL="588518" lvl="1" indent="0">
              <a:spcBef>
                <a:spcPts val="0"/>
              </a:spcBef>
              <a:buNone/>
            </a:pPr>
            <a:r>
              <a:rPr lang="en-US" sz="2400" dirty="0"/>
              <a:t>=</a:t>
            </a:r>
            <a:r>
              <a:rPr lang="en-US" sz="2000" dirty="0"/>
              <a:t> TODAY() </a:t>
            </a:r>
          </a:p>
          <a:p>
            <a:r>
              <a:rPr lang="en-US" sz="2400" dirty="0"/>
              <a:t>=NOW()</a:t>
            </a:r>
          </a:p>
          <a:p>
            <a:pPr marL="588518" lvl="1" indent="0">
              <a:spcBef>
                <a:spcPts val="0"/>
              </a:spcBef>
              <a:buNone/>
            </a:pPr>
            <a:r>
              <a:rPr lang="en-US" sz="2400" dirty="0"/>
              <a:t>=</a:t>
            </a:r>
            <a:r>
              <a:rPr lang="en-US" sz="2000" dirty="0"/>
              <a:t> NOW() </a:t>
            </a:r>
          </a:p>
          <a:p>
            <a:endParaRPr lang="en-US" dirty="0"/>
          </a:p>
        </p:txBody>
      </p:sp>
    </p:spTree>
    <p:extLst>
      <p:ext uri="{BB962C8B-B14F-4D97-AF65-F5344CB8AC3E}">
        <p14:creationId xmlns:p14="http://schemas.microsoft.com/office/powerpoint/2010/main" val="2164075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Using Lookup Functions</a:t>
            </a:r>
            <a:r>
              <a:rPr lang="en-US" sz="2800" dirty="0"/>
              <a:t>) (1 of 3)</a:t>
            </a:r>
            <a:endParaRPr lang="en-US" dirty="0"/>
          </a:p>
        </p:txBody>
      </p:sp>
      <p:sp>
        <p:nvSpPr>
          <p:cNvPr id="9" name="Content Placeholder 8">
            <a:extLst>
              <a:ext uri="{FF2B5EF4-FFF2-40B4-BE49-F238E27FC236}">
                <a16:creationId xmlns:a16="http://schemas.microsoft.com/office/drawing/2014/main" id="{76D13FAC-71B6-4692-9DDE-7A20BA54E4B3}"/>
              </a:ext>
            </a:extLst>
          </p:cNvPr>
          <p:cNvSpPr>
            <a:spLocks noGrp="1"/>
          </p:cNvSpPr>
          <p:nvPr>
            <p:ph sz="quarter" idx="13"/>
          </p:nvPr>
        </p:nvSpPr>
        <p:spPr/>
        <p:txBody>
          <a:bodyPr/>
          <a:lstStyle/>
          <a:p>
            <a:r>
              <a:rPr lang="en-US" sz="2400" dirty="0"/>
              <a:t>=VLOOKUP(lookup_value, table_array,</a:t>
            </a:r>
            <a:br>
              <a:rPr lang="en-US" sz="2400" dirty="0"/>
            </a:br>
            <a:r>
              <a:rPr lang="en-US" sz="2400" dirty="0"/>
              <a:t>                     col_index_num,[range_lookup])</a:t>
            </a:r>
          </a:p>
          <a:p>
            <a:pPr marL="588518" lvl="1" indent="0">
              <a:spcBef>
                <a:spcPts val="0"/>
              </a:spcBef>
              <a:buNone/>
            </a:pPr>
            <a:r>
              <a:rPr lang="en-US" sz="2400" dirty="0"/>
              <a:t>=</a:t>
            </a:r>
            <a:r>
              <a:rPr lang="en-US" sz="2000" dirty="0"/>
              <a:t> </a:t>
            </a:r>
            <a:r>
              <a:rPr lang="pt-BR" sz="2000" dirty="0"/>
              <a:t>VLOOKUP(E3,$A$3:$B$7,2)</a:t>
            </a:r>
            <a:endParaRPr lang="en-US" sz="2000" dirty="0"/>
          </a:p>
          <a:p>
            <a:pPr marL="101600" indent="0">
              <a:buNone/>
            </a:pPr>
            <a:endParaRPr lang="en-US" dirty="0"/>
          </a:p>
        </p:txBody>
      </p:sp>
      <p:pic>
        <p:nvPicPr>
          <p:cNvPr id="5" name="Picture 4" descr="The worksheet has two tables, Grading Scale on the left and Partial Gradebook on the right. The VLOOKUP Function is used in the gradebook. There are two tables that appear side by side in the worksheet. The left table is titled Grading Scale. Its values appear as listed in the following table.&#10;Row Number Column A Column B&#10;2 Breakpoint Grade&#10;3 0 F&#10;4 60 D&#10;5 70 C&#10;6 80 B&#10;7 90 A&#10;The right table is titled Partial Gradebook. Its values appear as listed in the following table.&#10;Row Number Column D Column E Column F&#10;2 Names Final Score Letter Grade&#10;3 Abbott 85 B&#10;4 Carter 69 D&#10;5 Hon 90 A&#10;6 Jackson 74 C&#10;7 Miller 80 B&#10;8 Nelsen 78 C&#10;The active cell, shown by a green border and the active cell bar, is F 3. The formula bar reads as follows equals sign VLOOKUP left parenthesises E 3 comma dollar sign A dollar sign 3 colon dollar sign B dollar sign 7 comma 2 right parenthesises. The part of the formula, E 3, is labelled, Value left parenthesises Final Score right parenthesises to look up. The part of the formula, dollar sign A dollar sign 3 colon dollar sign B dollar sign 7, is labelled Table array range. The part of the formula, 2, is labelled, Use second column within the table to return letter grade.">
            <a:extLst>
              <a:ext uri="{FF2B5EF4-FFF2-40B4-BE49-F238E27FC236}">
                <a16:creationId xmlns:a16="http://schemas.microsoft.com/office/drawing/2014/main" id="{67DDE314-1F13-4A2F-88D1-C4F179D44DE3}"/>
              </a:ext>
            </a:extLst>
          </p:cNvPr>
          <p:cNvPicPr>
            <a:picLocks noChangeAspect="1"/>
          </p:cNvPicPr>
          <p:nvPr/>
        </p:nvPicPr>
        <p:blipFill>
          <a:blip r:embed="rId3"/>
          <a:stretch>
            <a:fillRect/>
          </a:stretch>
        </p:blipFill>
        <p:spPr>
          <a:xfrm>
            <a:off x="733529" y="3579746"/>
            <a:ext cx="8172560" cy="2370362"/>
          </a:xfrm>
          <a:prstGeom prst="rect">
            <a:avLst/>
          </a:prstGeom>
        </p:spPr>
      </p:pic>
    </p:spTree>
    <p:extLst>
      <p:ext uri="{BB962C8B-B14F-4D97-AF65-F5344CB8AC3E}">
        <p14:creationId xmlns:p14="http://schemas.microsoft.com/office/powerpoint/2010/main" val="2801401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Using Lookup Functions</a:t>
            </a:r>
            <a:r>
              <a:rPr lang="en-US" sz="2800" dirty="0"/>
              <a:t>) (2 of 3)</a:t>
            </a:r>
            <a:endParaRPr lang="en-US" dirty="0"/>
          </a:p>
        </p:txBody>
      </p:sp>
      <p:graphicFrame>
        <p:nvGraphicFramePr>
          <p:cNvPr id="7" name="Content Placeholder 6">
            <a:extLst>
              <a:ext uri="{FF2B5EF4-FFF2-40B4-BE49-F238E27FC236}">
                <a16:creationId xmlns:a16="http://schemas.microsoft.com/office/drawing/2014/main" id="{9CBAFAB6-406C-480E-9C54-E23D40B42B03}"/>
              </a:ext>
            </a:extLst>
          </p:cNvPr>
          <p:cNvGraphicFramePr>
            <a:graphicFrameLocks noGrp="1"/>
          </p:cNvGraphicFramePr>
          <p:nvPr>
            <p:ph sz="quarter" idx="13"/>
            <p:extLst>
              <p:ext uri="{D42A27DB-BD31-4B8C-83A1-F6EECF244321}">
                <p14:modId xmlns:p14="http://schemas.microsoft.com/office/powerpoint/2010/main" val="531082588"/>
              </p:ext>
            </p:extLst>
          </p:nvPr>
        </p:nvGraphicFramePr>
        <p:xfrm>
          <a:off x="2122714" y="2047092"/>
          <a:ext cx="4898572" cy="2225040"/>
        </p:xfrm>
        <a:graphic>
          <a:graphicData uri="http://schemas.openxmlformats.org/drawingml/2006/table">
            <a:tbl>
              <a:tblPr firstRow="1" bandRow="1">
                <a:tableStyleId>{284E427A-3D55-4303-BF80-6455036E1DE7}</a:tableStyleId>
              </a:tblPr>
              <a:tblGrid>
                <a:gridCol w="2449286">
                  <a:extLst>
                    <a:ext uri="{9D8B030D-6E8A-4147-A177-3AD203B41FA5}">
                      <a16:colId xmlns:a16="http://schemas.microsoft.com/office/drawing/2014/main" val="743108748"/>
                    </a:ext>
                  </a:extLst>
                </a:gridCol>
                <a:gridCol w="2449286">
                  <a:extLst>
                    <a:ext uri="{9D8B030D-6E8A-4147-A177-3AD203B41FA5}">
                      <a16:colId xmlns:a16="http://schemas.microsoft.com/office/drawing/2014/main" val="1954496448"/>
                    </a:ext>
                  </a:extLst>
                </a:gridCol>
              </a:tblGrid>
              <a:tr h="370840">
                <a:tc>
                  <a:txBody>
                    <a:bodyPr/>
                    <a:lstStyle/>
                    <a:p>
                      <a:r>
                        <a:rPr lang="en-US" dirty="0"/>
                        <a:t>Range</a:t>
                      </a:r>
                    </a:p>
                  </a:txBody>
                  <a:tcPr/>
                </a:tc>
                <a:tc>
                  <a:txBody>
                    <a:bodyPr/>
                    <a:lstStyle/>
                    <a:p>
                      <a:r>
                        <a:rPr lang="en-US" dirty="0"/>
                        <a:t>Grade</a:t>
                      </a:r>
                    </a:p>
                  </a:txBody>
                  <a:tcPr/>
                </a:tc>
                <a:extLst>
                  <a:ext uri="{0D108BD9-81ED-4DB2-BD59-A6C34878D82A}">
                    <a16:rowId xmlns:a16="http://schemas.microsoft.com/office/drawing/2014/main" val="3932477660"/>
                  </a:ext>
                </a:extLst>
              </a:tr>
              <a:tr h="370840">
                <a:tc>
                  <a:txBody>
                    <a:bodyPr/>
                    <a:lstStyle/>
                    <a:p>
                      <a:r>
                        <a:rPr lang="en-US" dirty="0"/>
                        <a:t>0</a:t>
                      </a:r>
                    </a:p>
                  </a:txBody>
                  <a:tcPr/>
                </a:tc>
                <a:tc>
                  <a:txBody>
                    <a:bodyPr/>
                    <a:lstStyle/>
                    <a:p>
                      <a:r>
                        <a:rPr lang="en-US" dirty="0"/>
                        <a:t>F</a:t>
                      </a:r>
                    </a:p>
                  </a:txBody>
                  <a:tcPr/>
                </a:tc>
                <a:extLst>
                  <a:ext uri="{0D108BD9-81ED-4DB2-BD59-A6C34878D82A}">
                    <a16:rowId xmlns:a16="http://schemas.microsoft.com/office/drawing/2014/main" val="1979692"/>
                  </a:ext>
                </a:extLst>
              </a:tr>
              <a:tr h="370840">
                <a:tc>
                  <a:txBody>
                    <a:bodyPr/>
                    <a:lstStyle/>
                    <a:p>
                      <a:r>
                        <a:rPr lang="en-US" dirty="0"/>
                        <a:t>60</a:t>
                      </a:r>
                    </a:p>
                  </a:txBody>
                  <a:tcPr/>
                </a:tc>
                <a:tc>
                  <a:txBody>
                    <a:bodyPr/>
                    <a:lstStyle/>
                    <a:p>
                      <a:r>
                        <a:rPr lang="en-US" dirty="0"/>
                        <a:t>D</a:t>
                      </a:r>
                    </a:p>
                  </a:txBody>
                  <a:tcPr/>
                </a:tc>
                <a:extLst>
                  <a:ext uri="{0D108BD9-81ED-4DB2-BD59-A6C34878D82A}">
                    <a16:rowId xmlns:a16="http://schemas.microsoft.com/office/drawing/2014/main" val="2814801329"/>
                  </a:ext>
                </a:extLst>
              </a:tr>
              <a:tr h="370840">
                <a:tc>
                  <a:txBody>
                    <a:bodyPr/>
                    <a:lstStyle/>
                    <a:p>
                      <a:r>
                        <a:rPr lang="en-US" dirty="0"/>
                        <a:t>70</a:t>
                      </a:r>
                    </a:p>
                  </a:txBody>
                  <a:tcPr/>
                </a:tc>
                <a:tc>
                  <a:txBody>
                    <a:bodyPr/>
                    <a:lstStyle/>
                    <a:p>
                      <a:r>
                        <a:rPr lang="en-US" dirty="0"/>
                        <a:t>C</a:t>
                      </a:r>
                    </a:p>
                  </a:txBody>
                  <a:tcPr/>
                </a:tc>
                <a:extLst>
                  <a:ext uri="{0D108BD9-81ED-4DB2-BD59-A6C34878D82A}">
                    <a16:rowId xmlns:a16="http://schemas.microsoft.com/office/drawing/2014/main" val="915253273"/>
                  </a:ext>
                </a:extLst>
              </a:tr>
              <a:tr h="370840">
                <a:tc>
                  <a:txBody>
                    <a:bodyPr/>
                    <a:lstStyle/>
                    <a:p>
                      <a:r>
                        <a:rPr lang="en-US" dirty="0"/>
                        <a:t>80</a:t>
                      </a:r>
                    </a:p>
                  </a:txBody>
                  <a:tcPr/>
                </a:tc>
                <a:tc>
                  <a:txBody>
                    <a:bodyPr/>
                    <a:lstStyle/>
                    <a:p>
                      <a:r>
                        <a:rPr lang="en-US" dirty="0"/>
                        <a:t>B</a:t>
                      </a:r>
                    </a:p>
                  </a:txBody>
                  <a:tcPr/>
                </a:tc>
                <a:extLst>
                  <a:ext uri="{0D108BD9-81ED-4DB2-BD59-A6C34878D82A}">
                    <a16:rowId xmlns:a16="http://schemas.microsoft.com/office/drawing/2014/main" val="3746209639"/>
                  </a:ext>
                </a:extLst>
              </a:tr>
              <a:tr h="370840">
                <a:tc>
                  <a:txBody>
                    <a:bodyPr/>
                    <a:lstStyle/>
                    <a:p>
                      <a:r>
                        <a:rPr lang="en-US" dirty="0"/>
                        <a:t>90</a:t>
                      </a:r>
                    </a:p>
                  </a:txBody>
                  <a:tcPr/>
                </a:tc>
                <a:tc>
                  <a:txBody>
                    <a:bodyPr/>
                    <a:lstStyle/>
                    <a:p>
                      <a:r>
                        <a:rPr lang="en-US" dirty="0"/>
                        <a:t>A</a:t>
                      </a:r>
                    </a:p>
                  </a:txBody>
                  <a:tcPr/>
                </a:tc>
                <a:extLst>
                  <a:ext uri="{0D108BD9-81ED-4DB2-BD59-A6C34878D82A}">
                    <a16:rowId xmlns:a16="http://schemas.microsoft.com/office/drawing/2014/main" val="391315716"/>
                  </a:ext>
                </a:extLst>
              </a:tr>
            </a:tbl>
          </a:graphicData>
        </a:graphic>
      </p:graphicFrame>
    </p:spTree>
    <p:extLst>
      <p:ext uri="{BB962C8B-B14F-4D97-AF65-F5344CB8AC3E}">
        <p14:creationId xmlns:p14="http://schemas.microsoft.com/office/powerpoint/2010/main" val="2561726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Using Lookup Functions</a:t>
            </a:r>
            <a:r>
              <a:rPr lang="en-US" sz="2800" dirty="0"/>
              <a:t>) (3 of 3)</a:t>
            </a:r>
            <a:endParaRPr lang="en-US" dirty="0"/>
          </a:p>
        </p:txBody>
      </p:sp>
      <p:sp>
        <p:nvSpPr>
          <p:cNvPr id="9" name="Content Placeholder 8">
            <a:extLst>
              <a:ext uri="{FF2B5EF4-FFF2-40B4-BE49-F238E27FC236}">
                <a16:creationId xmlns:a16="http://schemas.microsoft.com/office/drawing/2014/main" id="{76D13FAC-71B6-4692-9DDE-7A20BA54E4B3}"/>
              </a:ext>
            </a:extLst>
          </p:cNvPr>
          <p:cNvSpPr>
            <a:spLocks noGrp="1"/>
          </p:cNvSpPr>
          <p:nvPr>
            <p:ph sz="quarter" idx="13"/>
          </p:nvPr>
        </p:nvSpPr>
        <p:spPr/>
        <p:txBody>
          <a:bodyPr/>
          <a:lstStyle/>
          <a:p>
            <a:r>
              <a:rPr lang="en-US" sz="2400" dirty="0"/>
              <a:t>=HLOOKUP(lookup_value, table_array,</a:t>
            </a:r>
            <a:br>
              <a:rPr lang="en-US" sz="2400" dirty="0"/>
            </a:br>
            <a:r>
              <a:rPr lang="en-US" sz="2400" dirty="0"/>
              <a:t>                     col_index_num,[range_lookup])</a:t>
            </a:r>
          </a:p>
          <a:p>
            <a:pPr marL="588518" lvl="1" indent="0">
              <a:spcBef>
                <a:spcPts val="0"/>
              </a:spcBef>
              <a:buNone/>
            </a:pPr>
            <a:r>
              <a:rPr lang="en-US" sz="2400" dirty="0"/>
              <a:t>=</a:t>
            </a:r>
            <a:r>
              <a:rPr lang="en-US" sz="2000" dirty="0"/>
              <a:t> </a:t>
            </a:r>
            <a:r>
              <a:rPr lang="pt-BR" sz="2000" dirty="0"/>
              <a:t>HLOOKUP(E3,$A$3:$B$7,2)</a:t>
            </a:r>
            <a:endParaRPr lang="en-US" sz="2000" dirty="0"/>
          </a:p>
          <a:p>
            <a:pPr marL="101600" indent="0">
              <a:buNone/>
            </a:pPr>
            <a:endParaRPr lang="en-US" dirty="0"/>
          </a:p>
        </p:txBody>
      </p:sp>
      <p:graphicFrame>
        <p:nvGraphicFramePr>
          <p:cNvPr id="5" name="Content Placeholder 6">
            <a:extLst>
              <a:ext uri="{FF2B5EF4-FFF2-40B4-BE49-F238E27FC236}">
                <a16:creationId xmlns:a16="http://schemas.microsoft.com/office/drawing/2014/main" id="{40658896-5379-42F1-BDD4-C8A2B7862AEF}"/>
              </a:ext>
            </a:extLst>
          </p:cNvPr>
          <p:cNvGraphicFramePr>
            <a:graphicFrameLocks/>
          </p:cNvGraphicFramePr>
          <p:nvPr>
            <p:extLst>
              <p:ext uri="{D42A27DB-BD31-4B8C-83A1-F6EECF244321}">
                <p14:modId xmlns:p14="http://schemas.microsoft.com/office/powerpoint/2010/main" val="907346284"/>
              </p:ext>
            </p:extLst>
          </p:nvPr>
        </p:nvGraphicFramePr>
        <p:xfrm>
          <a:off x="454025" y="3482951"/>
          <a:ext cx="8232774" cy="741680"/>
        </p:xfrm>
        <a:graphic>
          <a:graphicData uri="http://schemas.openxmlformats.org/drawingml/2006/table">
            <a:tbl>
              <a:tblPr firstCol="1" bandRow="1">
                <a:tableStyleId>{5DA37D80-6434-44D0-A028-1B22A696006F}</a:tableStyleId>
              </a:tblPr>
              <a:tblGrid>
                <a:gridCol w="1372129">
                  <a:extLst>
                    <a:ext uri="{9D8B030D-6E8A-4147-A177-3AD203B41FA5}">
                      <a16:colId xmlns:a16="http://schemas.microsoft.com/office/drawing/2014/main" val="743108748"/>
                    </a:ext>
                  </a:extLst>
                </a:gridCol>
                <a:gridCol w="1372129">
                  <a:extLst>
                    <a:ext uri="{9D8B030D-6E8A-4147-A177-3AD203B41FA5}">
                      <a16:colId xmlns:a16="http://schemas.microsoft.com/office/drawing/2014/main" val="1954496448"/>
                    </a:ext>
                  </a:extLst>
                </a:gridCol>
                <a:gridCol w="1372129">
                  <a:extLst>
                    <a:ext uri="{9D8B030D-6E8A-4147-A177-3AD203B41FA5}">
                      <a16:colId xmlns:a16="http://schemas.microsoft.com/office/drawing/2014/main" val="1166755805"/>
                    </a:ext>
                  </a:extLst>
                </a:gridCol>
                <a:gridCol w="1372129">
                  <a:extLst>
                    <a:ext uri="{9D8B030D-6E8A-4147-A177-3AD203B41FA5}">
                      <a16:colId xmlns:a16="http://schemas.microsoft.com/office/drawing/2014/main" val="3600476751"/>
                    </a:ext>
                  </a:extLst>
                </a:gridCol>
                <a:gridCol w="1372129">
                  <a:extLst>
                    <a:ext uri="{9D8B030D-6E8A-4147-A177-3AD203B41FA5}">
                      <a16:colId xmlns:a16="http://schemas.microsoft.com/office/drawing/2014/main" val="3614782184"/>
                    </a:ext>
                  </a:extLst>
                </a:gridCol>
                <a:gridCol w="1372129">
                  <a:extLst>
                    <a:ext uri="{9D8B030D-6E8A-4147-A177-3AD203B41FA5}">
                      <a16:colId xmlns:a16="http://schemas.microsoft.com/office/drawing/2014/main" val="3224343652"/>
                    </a:ext>
                  </a:extLst>
                </a:gridCol>
              </a:tblGrid>
              <a:tr h="370840">
                <a:tc>
                  <a:txBody>
                    <a:bodyPr/>
                    <a:lstStyle/>
                    <a:p>
                      <a:r>
                        <a:rPr lang="en-US" dirty="0">
                          <a:solidFill>
                            <a:schemeClr val="bg1"/>
                          </a:solidFill>
                        </a:rPr>
                        <a:t>Range</a:t>
                      </a:r>
                    </a:p>
                  </a:txBody>
                  <a:tcPr>
                    <a:lnB w="19050" cap="flat" cmpd="sng" algn="ctr">
                      <a:solidFill>
                        <a:schemeClr val="bg1"/>
                      </a:solidFill>
                      <a:prstDash val="solid"/>
                      <a:round/>
                      <a:headEnd type="none" w="med" len="med"/>
                      <a:tailEnd type="none" w="med" len="med"/>
                    </a:lnB>
                    <a:solidFill>
                      <a:srgbClr val="1A6C7C"/>
                    </a:solidFill>
                  </a:tcPr>
                </a:tc>
                <a:tc>
                  <a:txBody>
                    <a:bodyPr/>
                    <a:lstStyle/>
                    <a:p>
                      <a:r>
                        <a:rPr lang="en-US" dirty="0"/>
                        <a:t>0</a:t>
                      </a:r>
                    </a:p>
                  </a:txBody>
                  <a:tcPr/>
                </a:tc>
                <a:tc>
                  <a:txBody>
                    <a:bodyPr/>
                    <a:lstStyle/>
                    <a:p>
                      <a:r>
                        <a:rPr lang="en-US" dirty="0"/>
                        <a:t>60</a:t>
                      </a:r>
                    </a:p>
                  </a:txBody>
                  <a:tcPr/>
                </a:tc>
                <a:tc>
                  <a:txBody>
                    <a:bodyPr/>
                    <a:lstStyle/>
                    <a:p>
                      <a:r>
                        <a:rPr lang="en-US" dirty="0"/>
                        <a:t>70</a:t>
                      </a:r>
                    </a:p>
                  </a:txBody>
                  <a:tcPr/>
                </a:tc>
                <a:tc>
                  <a:txBody>
                    <a:bodyPr/>
                    <a:lstStyle/>
                    <a:p>
                      <a:r>
                        <a:rPr lang="en-US" dirty="0"/>
                        <a:t>80</a:t>
                      </a:r>
                    </a:p>
                  </a:txBody>
                  <a:tcPr/>
                </a:tc>
                <a:tc>
                  <a:txBody>
                    <a:bodyPr/>
                    <a:lstStyle/>
                    <a:p>
                      <a:r>
                        <a:rPr lang="en-US" dirty="0"/>
                        <a:t>90</a:t>
                      </a:r>
                    </a:p>
                  </a:txBody>
                  <a:tcPr/>
                </a:tc>
                <a:extLst>
                  <a:ext uri="{0D108BD9-81ED-4DB2-BD59-A6C34878D82A}">
                    <a16:rowId xmlns:a16="http://schemas.microsoft.com/office/drawing/2014/main" val="3932477660"/>
                  </a:ext>
                </a:extLst>
              </a:tr>
              <a:tr h="370840">
                <a:tc>
                  <a:txBody>
                    <a:bodyPr/>
                    <a:lstStyle/>
                    <a:p>
                      <a:r>
                        <a:rPr lang="en-US" dirty="0">
                          <a:solidFill>
                            <a:schemeClr val="bg1"/>
                          </a:solidFill>
                        </a:rPr>
                        <a:t>Grade</a:t>
                      </a:r>
                    </a:p>
                  </a:txBody>
                  <a:tcPr>
                    <a:lnT w="19050" cap="flat" cmpd="sng" algn="ctr">
                      <a:solidFill>
                        <a:schemeClr val="bg1"/>
                      </a:solidFill>
                      <a:prstDash val="solid"/>
                      <a:round/>
                      <a:headEnd type="none" w="med" len="med"/>
                      <a:tailEnd type="none" w="med" len="med"/>
                    </a:lnT>
                    <a:solidFill>
                      <a:srgbClr val="1A6C7C"/>
                    </a:solidFill>
                  </a:tcPr>
                </a:tc>
                <a:tc>
                  <a:txBody>
                    <a:bodyPr/>
                    <a:lstStyle/>
                    <a:p>
                      <a:r>
                        <a:rPr lang="en-US" dirty="0"/>
                        <a:t>F</a:t>
                      </a:r>
                    </a:p>
                  </a:txBody>
                  <a:tcPr>
                    <a:solidFill>
                      <a:srgbClr val="8EB7C1"/>
                    </a:solidFill>
                  </a:tcPr>
                </a:tc>
                <a:tc>
                  <a:txBody>
                    <a:bodyPr/>
                    <a:lstStyle/>
                    <a:p>
                      <a:r>
                        <a:rPr lang="en-US" dirty="0"/>
                        <a:t>D</a:t>
                      </a:r>
                    </a:p>
                  </a:txBody>
                  <a:tcPr>
                    <a:solidFill>
                      <a:srgbClr val="8EB7C1"/>
                    </a:solidFill>
                  </a:tcPr>
                </a:tc>
                <a:tc>
                  <a:txBody>
                    <a:bodyPr/>
                    <a:lstStyle/>
                    <a:p>
                      <a:r>
                        <a:rPr lang="en-US" dirty="0"/>
                        <a:t>C</a:t>
                      </a:r>
                    </a:p>
                  </a:txBody>
                  <a:tcPr>
                    <a:solidFill>
                      <a:srgbClr val="8EB7C1"/>
                    </a:solidFill>
                  </a:tcPr>
                </a:tc>
                <a:tc>
                  <a:txBody>
                    <a:bodyPr/>
                    <a:lstStyle/>
                    <a:p>
                      <a:r>
                        <a:rPr lang="en-US" dirty="0"/>
                        <a:t>B</a:t>
                      </a:r>
                    </a:p>
                  </a:txBody>
                  <a:tcPr>
                    <a:solidFill>
                      <a:srgbClr val="8EB7C1"/>
                    </a:solidFill>
                  </a:tcPr>
                </a:tc>
                <a:tc>
                  <a:txBody>
                    <a:bodyPr/>
                    <a:lstStyle/>
                    <a:p>
                      <a:r>
                        <a:rPr lang="en-US" dirty="0"/>
                        <a:t>A</a:t>
                      </a:r>
                    </a:p>
                  </a:txBody>
                  <a:tcPr>
                    <a:solidFill>
                      <a:srgbClr val="8EB7C1"/>
                    </a:solidFill>
                  </a:tcPr>
                </a:tc>
                <a:extLst>
                  <a:ext uri="{0D108BD9-81ED-4DB2-BD59-A6C34878D82A}">
                    <a16:rowId xmlns:a16="http://schemas.microsoft.com/office/drawing/2014/main" val="1979692"/>
                  </a:ext>
                </a:extLst>
              </a:tr>
            </a:tbl>
          </a:graphicData>
        </a:graphic>
      </p:graphicFrame>
    </p:spTree>
    <p:extLst>
      <p:ext uri="{BB962C8B-B14F-4D97-AF65-F5344CB8AC3E}">
        <p14:creationId xmlns:p14="http://schemas.microsoft.com/office/powerpoint/2010/main" val="33264929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Using The PMT Function</a:t>
            </a:r>
            <a:r>
              <a:rPr lang="en-US" sz="2800" dirty="0"/>
              <a:t>)</a:t>
            </a:r>
            <a:endParaRPr lang="en-US" dirty="0"/>
          </a:p>
        </p:txBody>
      </p:sp>
      <p:sp>
        <p:nvSpPr>
          <p:cNvPr id="9" name="Content Placeholder 8">
            <a:extLst>
              <a:ext uri="{FF2B5EF4-FFF2-40B4-BE49-F238E27FC236}">
                <a16:creationId xmlns:a16="http://schemas.microsoft.com/office/drawing/2014/main" id="{76D13FAC-71B6-4692-9DDE-7A20BA54E4B3}"/>
              </a:ext>
            </a:extLst>
          </p:cNvPr>
          <p:cNvSpPr>
            <a:spLocks noGrp="1"/>
          </p:cNvSpPr>
          <p:nvPr>
            <p:ph sz="quarter" idx="13"/>
          </p:nvPr>
        </p:nvSpPr>
        <p:spPr/>
        <p:txBody>
          <a:bodyPr/>
          <a:lstStyle/>
          <a:p>
            <a:r>
              <a:rPr lang="en-US" sz="2400" dirty="0"/>
              <a:t>=PMT(rate, nper, pv, [fv], [type])</a:t>
            </a:r>
          </a:p>
          <a:p>
            <a:pPr marL="588518" lvl="1" indent="0">
              <a:spcBef>
                <a:spcPts val="0"/>
              </a:spcBef>
              <a:buNone/>
            </a:pPr>
            <a:r>
              <a:rPr lang="en-US" sz="2400" dirty="0"/>
              <a:t>=</a:t>
            </a:r>
            <a:r>
              <a:rPr lang="en-US" sz="2000" dirty="0"/>
              <a:t> </a:t>
            </a:r>
            <a:r>
              <a:rPr lang="pt-BR" sz="2000" dirty="0"/>
              <a:t>PMT(G9/$B$5,F9*$B$5,-D9)</a:t>
            </a:r>
            <a:endParaRPr lang="en-US" sz="2000" dirty="0"/>
          </a:p>
          <a:p>
            <a:pPr marL="101600" indent="0">
              <a:buNone/>
            </a:pPr>
            <a:endParaRPr lang="en-US" dirty="0"/>
          </a:p>
        </p:txBody>
      </p:sp>
    </p:spTree>
    <p:extLst>
      <p:ext uri="{BB962C8B-B14F-4D97-AF65-F5344CB8AC3E}">
        <p14:creationId xmlns:p14="http://schemas.microsoft.com/office/powerpoint/2010/main" val="2819839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Using The IF Function</a:t>
            </a:r>
            <a:r>
              <a:rPr lang="en-US" sz="2800" dirty="0"/>
              <a:t>) (1 of 3)</a:t>
            </a:r>
            <a:endParaRPr lang="en-US" dirty="0"/>
          </a:p>
        </p:txBody>
      </p:sp>
      <p:sp>
        <p:nvSpPr>
          <p:cNvPr id="9" name="Content Placeholder 8">
            <a:extLst>
              <a:ext uri="{FF2B5EF4-FFF2-40B4-BE49-F238E27FC236}">
                <a16:creationId xmlns:a16="http://schemas.microsoft.com/office/drawing/2014/main" id="{76D13FAC-71B6-4692-9DDE-7A20BA54E4B3}"/>
              </a:ext>
            </a:extLst>
          </p:cNvPr>
          <p:cNvSpPr>
            <a:spLocks noGrp="1"/>
          </p:cNvSpPr>
          <p:nvPr>
            <p:ph sz="quarter" idx="13"/>
          </p:nvPr>
        </p:nvSpPr>
        <p:spPr/>
        <p:txBody>
          <a:bodyPr/>
          <a:lstStyle/>
          <a:p>
            <a:r>
              <a:rPr lang="en-US" sz="2400" dirty="0"/>
              <a:t>=IF((logical_test,[value_if_true],[value_if_false])</a:t>
            </a:r>
          </a:p>
          <a:p>
            <a:pPr marL="588518" lvl="1" indent="0">
              <a:spcBef>
                <a:spcPts val="0"/>
              </a:spcBef>
              <a:buNone/>
            </a:pPr>
            <a:r>
              <a:rPr lang="en-US" sz="2400" dirty="0"/>
              <a:t>=</a:t>
            </a:r>
            <a:r>
              <a:rPr lang="en-US" sz="2000" dirty="0"/>
              <a:t> </a:t>
            </a:r>
            <a:r>
              <a:rPr lang="pt-BR" sz="2000" dirty="0"/>
              <a:t>IF(E2&gt;B$2,B$2,0)</a:t>
            </a:r>
            <a:endParaRPr lang="en-US" sz="2000" dirty="0"/>
          </a:p>
          <a:p>
            <a:pPr marL="101600" indent="0">
              <a:buNone/>
            </a:pPr>
            <a:endParaRPr lang="en-US" dirty="0"/>
          </a:p>
        </p:txBody>
      </p:sp>
      <p:pic>
        <p:nvPicPr>
          <p:cNvPr id="6" name="Picture 5" descr="The worksheet shows the calculation of a bonus for sales representatives. The worksheet displays values that are listed in the following table.&#10;Row Number Column A Column B Column C Column D Column E Column F&#10;1 Input Area Input Area Empty Cell Sales Representative Sales Bonus&#10;2 Sales Goal 10000 dollars Empty Cell Tiffany 11000 dollars 500 dollars&#10;3 Bonus 500 dollars Empty Cell Jose 10000 dollars Dollar sign space dash space&#10;4 Empty Cell Empty Cell Empty Cell Rex 9000 dollars Dollar sign space dash space&#10;Cell F 2, which displays 500 dollars, is the active cell. The formula shown in the formula bar for the active cell, is the following. equals IF left parenthesises E 2 greater than sign B dollars sign 2 comma B dollar sign 3 comma 0 right parenthesises. The part of the formula, E 2 greater than sign B dollars sign 2, is labelled, Condition to be tested. The part of the formula, B dollar sign 3, is labelled, Result if condition is true. The part of the formula, 0, is labelled Result if condition is false. ">
            <a:extLst>
              <a:ext uri="{FF2B5EF4-FFF2-40B4-BE49-F238E27FC236}">
                <a16:creationId xmlns:a16="http://schemas.microsoft.com/office/drawing/2014/main" id="{DDB1D302-78B4-416C-982A-B168151EDD40}"/>
              </a:ext>
            </a:extLst>
          </p:cNvPr>
          <p:cNvPicPr>
            <a:picLocks noChangeAspect="1"/>
          </p:cNvPicPr>
          <p:nvPr/>
        </p:nvPicPr>
        <p:blipFill>
          <a:blip r:embed="rId3"/>
          <a:stretch>
            <a:fillRect/>
          </a:stretch>
        </p:blipFill>
        <p:spPr>
          <a:xfrm>
            <a:off x="1019905" y="2612984"/>
            <a:ext cx="7104185" cy="1338973"/>
          </a:xfrm>
          <a:prstGeom prst="rect">
            <a:avLst/>
          </a:prstGeom>
        </p:spPr>
      </p:pic>
      <p:pic>
        <p:nvPicPr>
          <p:cNvPr id="8" name="Picture 7" descr="Two flowcharts illustrate the IF function. The flowchart shows two logical tests. The logical test on the left is as follows. For logical test, If sales is greater than 10000 dollars. Value underscore if underscore true, 500 dollars. Value underscore if underscore false, zero dollars. The logical test on the right is as follows. For logical test, If E 2 is greater than B dollar sign 2. Value underscore if underscore true, B dollar sign 3. Value underscore if underscore false, 0. ">
            <a:extLst>
              <a:ext uri="{FF2B5EF4-FFF2-40B4-BE49-F238E27FC236}">
                <a16:creationId xmlns:a16="http://schemas.microsoft.com/office/drawing/2014/main" id="{38911CAD-58D4-4808-915D-F8F1AA45FA13}"/>
              </a:ext>
            </a:extLst>
          </p:cNvPr>
          <p:cNvPicPr>
            <a:picLocks noChangeAspect="1"/>
          </p:cNvPicPr>
          <p:nvPr/>
        </p:nvPicPr>
        <p:blipFill>
          <a:blip r:embed="rId4"/>
          <a:stretch>
            <a:fillRect/>
          </a:stretch>
        </p:blipFill>
        <p:spPr>
          <a:xfrm>
            <a:off x="703383" y="4402183"/>
            <a:ext cx="7737231" cy="1851193"/>
          </a:xfrm>
          <a:prstGeom prst="rect">
            <a:avLst/>
          </a:prstGeom>
        </p:spPr>
      </p:pic>
    </p:spTree>
    <p:extLst>
      <p:ext uri="{BB962C8B-B14F-4D97-AF65-F5344CB8AC3E}">
        <p14:creationId xmlns:p14="http://schemas.microsoft.com/office/powerpoint/2010/main" val="3706322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 name="Title 1">
            <a:extLst>
              <a:ext uri="{FF2B5EF4-FFF2-40B4-BE49-F238E27FC236}">
                <a16:creationId xmlns:a16="http://schemas.microsoft.com/office/drawing/2014/main" id="{CBC1C6E7-9C26-4437-998E-E435A6F71DDE}"/>
              </a:ext>
            </a:extLst>
          </p:cNvPr>
          <p:cNvSpPr>
            <a:spLocks noGrp="1"/>
          </p:cNvSpPr>
          <p:nvPr>
            <p:ph type="title"/>
          </p:nvPr>
        </p:nvSpPr>
        <p:spPr/>
        <p:txBody>
          <a:bodyPr/>
          <a:lstStyle/>
          <a:p>
            <a:r>
              <a:rPr lang="en-US" dirty="0"/>
              <a:t>Learning Objectives </a:t>
            </a:r>
            <a:r>
              <a:rPr lang="en-US" sz="2800" dirty="0"/>
              <a:t>(1 of 2)</a:t>
            </a:r>
          </a:p>
        </p:txBody>
      </p:sp>
      <p:sp>
        <p:nvSpPr>
          <p:cNvPr id="3" name="Text Placeholder 2">
            <a:extLst>
              <a:ext uri="{FF2B5EF4-FFF2-40B4-BE49-F238E27FC236}">
                <a16:creationId xmlns:a16="http://schemas.microsoft.com/office/drawing/2014/main" id="{73EA131D-AF74-4ACD-BBBE-2A48B490F6A4}"/>
              </a:ext>
            </a:extLst>
          </p:cNvPr>
          <p:cNvSpPr>
            <a:spLocks noGrp="1"/>
          </p:cNvSpPr>
          <p:nvPr>
            <p:ph type="body" idx="4294967295"/>
          </p:nvPr>
        </p:nvSpPr>
        <p:spPr>
          <a:xfrm>
            <a:off x="457199" y="1600200"/>
            <a:ext cx="8557847" cy="4525963"/>
          </a:xfrm>
        </p:spPr>
        <p:txBody>
          <a:bodyPr/>
          <a:lstStyle/>
          <a:p>
            <a:pPr marL="0" indent="0">
              <a:spcBef>
                <a:spcPts val="0"/>
              </a:spcBef>
              <a:spcAft>
                <a:spcPts val="600"/>
              </a:spcAft>
              <a:buClr>
                <a:schemeClr val="lt1"/>
              </a:buClr>
              <a:buSzPct val="25000"/>
              <a:buNone/>
            </a:pPr>
            <a:r>
              <a:rPr lang="en-US" sz="2800" b="1" dirty="0">
                <a:solidFill>
                  <a:srgbClr val="007FA3"/>
                </a:solidFill>
              </a:rPr>
              <a:t>2.1</a:t>
            </a:r>
            <a:r>
              <a:rPr lang="en-US" sz="2800" dirty="0"/>
              <a:t> Use Relative, Absolute, and Mixed Cell References in Formulas</a:t>
            </a:r>
          </a:p>
          <a:p>
            <a:pPr marL="0" indent="0">
              <a:spcBef>
                <a:spcPts val="0"/>
              </a:spcBef>
              <a:spcAft>
                <a:spcPts val="600"/>
              </a:spcAft>
              <a:buClr>
                <a:schemeClr val="lt1"/>
              </a:buClr>
              <a:buSzPct val="25000"/>
              <a:buNone/>
            </a:pPr>
            <a:r>
              <a:rPr lang="en-US" sz="2800" b="1" dirty="0">
                <a:solidFill>
                  <a:srgbClr val="007FA3"/>
                </a:solidFill>
              </a:rPr>
              <a:t>2.2</a:t>
            </a:r>
            <a:r>
              <a:rPr lang="en-US" sz="2800" b="1" dirty="0">
                <a:solidFill>
                  <a:schemeClr val="accent1"/>
                </a:solidFill>
              </a:rPr>
              <a:t> </a:t>
            </a:r>
            <a:r>
              <a:rPr lang="en-US" sz="2800" dirty="0"/>
              <a:t>Insert a Function</a:t>
            </a:r>
          </a:p>
          <a:p>
            <a:pPr marL="0" indent="0">
              <a:spcBef>
                <a:spcPts val="0"/>
              </a:spcBef>
              <a:spcAft>
                <a:spcPts val="600"/>
              </a:spcAft>
              <a:buClr>
                <a:schemeClr val="lt1"/>
              </a:buClr>
              <a:buSzPct val="25000"/>
              <a:buNone/>
            </a:pPr>
            <a:r>
              <a:rPr lang="en-US" sz="2800" b="1" dirty="0">
                <a:solidFill>
                  <a:srgbClr val="007FA3"/>
                </a:solidFill>
              </a:rPr>
              <a:t>2.3</a:t>
            </a:r>
            <a:r>
              <a:rPr lang="en-US" sz="2800" dirty="0"/>
              <a:t> Insert Basic Math and Statistics Functions</a:t>
            </a:r>
          </a:p>
          <a:p>
            <a:pPr marL="0" indent="0">
              <a:spcBef>
                <a:spcPts val="0"/>
              </a:spcBef>
              <a:spcAft>
                <a:spcPts val="600"/>
              </a:spcAft>
              <a:buClr>
                <a:schemeClr val="lt1"/>
              </a:buClr>
              <a:buSzPct val="25000"/>
              <a:buNone/>
            </a:pPr>
            <a:r>
              <a:rPr lang="en-US" sz="2800" b="1" dirty="0">
                <a:solidFill>
                  <a:srgbClr val="007FA3"/>
                </a:solidFill>
              </a:rPr>
              <a:t>2.4</a:t>
            </a:r>
            <a:r>
              <a:rPr lang="en-US" sz="2800" b="1" dirty="0">
                <a:solidFill>
                  <a:schemeClr val="accent1"/>
                </a:solidFill>
              </a:rPr>
              <a:t> </a:t>
            </a:r>
            <a:r>
              <a:rPr lang="en-US" sz="2800" dirty="0"/>
              <a:t>Use Date Functions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Using The IF Function</a:t>
            </a:r>
            <a:r>
              <a:rPr lang="en-US" sz="2800" dirty="0"/>
              <a:t>) (2 of 3)</a:t>
            </a:r>
            <a:endParaRPr lang="en-US" dirty="0"/>
          </a:p>
        </p:txBody>
      </p:sp>
      <p:graphicFrame>
        <p:nvGraphicFramePr>
          <p:cNvPr id="5" name="Content Placeholder 4">
            <a:extLst>
              <a:ext uri="{FF2B5EF4-FFF2-40B4-BE49-F238E27FC236}">
                <a16:creationId xmlns:a16="http://schemas.microsoft.com/office/drawing/2014/main" id="{65C2F05A-1F25-4492-9972-486DA4D4120D}"/>
              </a:ext>
            </a:extLst>
          </p:cNvPr>
          <p:cNvGraphicFramePr>
            <a:graphicFrameLocks noGrp="1"/>
          </p:cNvGraphicFramePr>
          <p:nvPr>
            <p:ph sz="quarter" idx="13"/>
            <p:extLst>
              <p:ext uri="{D42A27DB-BD31-4B8C-83A1-F6EECF244321}">
                <p14:modId xmlns:p14="http://schemas.microsoft.com/office/powerpoint/2010/main" val="641685807"/>
              </p:ext>
            </p:extLst>
          </p:nvPr>
        </p:nvGraphicFramePr>
        <p:xfrm>
          <a:off x="457200" y="1441450"/>
          <a:ext cx="8232776" cy="2595880"/>
        </p:xfrm>
        <a:graphic>
          <a:graphicData uri="http://schemas.openxmlformats.org/drawingml/2006/table">
            <a:tbl>
              <a:tblPr firstRow="1" bandRow="1">
                <a:tableStyleId>{284E427A-3D55-4303-BF80-6455036E1DE7}</a:tableStyleId>
              </a:tblPr>
              <a:tblGrid>
                <a:gridCol w="4116388">
                  <a:extLst>
                    <a:ext uri="{9D8B030D-6E8A-4147-A177-3AD203B41FA5}">
                      <a16:colId xmlns:a16="http://schemas.microsoft.com/office/drawing/2014/main" val="2871520865"/>
                    </a:ext>
                  </a:extLst>
                </a:gridCol>
                <a:gridCol w="4116388">
                  <a:extLst>
                    <a:ext uri="{9D8B030D-6E8A-4147-A177-3AD203B41FA5}">
                      <a16:colId xmlns:a16="http://schemas.microsoft.com/office/drawing/2014/main" val="2928766988"/>
                    </a:ext>
                  </a:extLst>
                </a:gridCol>
              </a:tblGrid>
              <a:tr h="370840">
                <a:tc>
                  <a:txBody>
                    <a:bodyPr/>
                    <a:lstStyle/>
                    <a:p>
                      <a:r>
                        <a:rPr lang="en-US" dirty="0"/>
                        <a:t>Operator</a:t>
                      </a:r>
                    </a:p>
                  </a:txBody>
                  <a:tcPr/>
                </a:tc>
                <a:tc>
                  <a:txBody>
                    <a:bodyPr/>
                    <a:lstStyle/>
                    <a:p>
                      <a:r>
                        <a:rPr lang="en-US" dirty="0"/>
                        <a:t>Description</a:t>
                      </a:r>
                    </a:p>
                  </a:txBody>
                  <a:tcPr/>
                </a:tc>
                <a:extLst>
                  <a:ext uri="{0D108BD9-81ED-4DB2-BD59-A6C34878D82A}">
                    <a16:rowId xmlns:a16="http://schemas.microsoft.com/office/drawing/2014/main" val="460991233"/>
                  </a:ext>
                </a:extLst>
              </a:tr>
              <a:tr h="370840">
                <a:tc>
                  <a:txBody>
                    <a:bodyPr/>
                    <a:lstStyle/>
                    <a:p>
                      <a:r>
                        <a:rPr lang="en-US" dirty="0"/>
                        <a:t>=</a:t>
                      </a:r>
                    </a:p>
                  </a:txBody>
                  <a:tcPr/>
                </a:tc>
                <a:tc>
                  <a:txBody>
                    <a:bodyPr/>
                    <a:lstStyle/>
                    <a:p>
                      <a:r>
                        <a:rPr lang="en-US" dirty="0"/>
                        <a:t>Equal to</a:t>
                      </a:r>
                    </a:p>
                  </a:txBody>
                  <a:tcPr/>
                </a:tc>
                <a:extLst>
                  <a:ext uri="{0D108BD9-81ED-4DB2-BD59-A6C34878D82A}">
                    <a16:rowId xmlns:a16="http://schemas.microsoft.com/office/drawing/2014/main" val="2324834287"/>
                  </a:ext>
                </a:extLst>
              </a:tr>
              <a:tr h="370840">
                <a:tc>
                  <a:txBody>
                    <a:bodyPr/>
                    <a:lstStyle/>
                    <a:p>
                      <a:r>
                        <a:rPr lang="en-US" dirty="0"/>
                        <a:t>&lt;&gt;</a:t>
                      </a:r>
                    </a:p>
                  </a:txBody>
                  <a:tcPr/>
                </a:tc>
                <a:tc>
                  <a:txBody>
                    <a:bodyPr/>
                    <a:lstStyle/>
                    <a:p>
                      <a:r>
                        <a:rPr lang="en-US" dirty="0"/>
                        <a:t>Not equal to</a:t>
                      </a:r>
                    </a:p>
                  </a:txBody>
                  <a:tcPr/>
                </a:tc>
                <a:extLst>
                  <a:ext uri="{0D108BD9-81ED-4DB2-BD59-A6C34878D82A}">
                    <a16:rowId xmlns:a16="http://schemas.microsoft.com/office/drawing/2014/main" val="3710660163"/>
                  </a:ext>
                </a:extLst>
              </a:tr>
              <a:tr h="370840">
                <a:tc>
                  <a:txBody>
                    <a:bodyPr/>
                    <a:lstStyle/>
                    <a:p>
                      <a:r>
                        <a:rPr lang="en-US" dirty="0"/>
                        <a:t>&lt;</a:t>
                      </a:r>
                    </a:p>
                  </a:txBody>
                  <a:tcPr/>
                </a:tc>
                <a:tc>
                  <a:txBody>
                    <a:bodyPr/>
                    <a:lstStyle/>
                    <a:p>
                      <a:r>
                        <a:rPr lang="en-US" dirty="0"/>
                        <a:t>Less than</a:t>
                      </a:r>
                    </a:p>
                  </a:txBody>
                  <a:tcPr/>
                </a:tc>
                <a:extLst>
                  <a:ext uri="{0D108BD9-81ED-4DB2-BD59-A6C34878D82A}">
                    <a16:rowId xmlns:a16="http://schemas.microsoft.com/office/drawing/2014/main" val="2489572888"/>
                  </a:ext>
                </a:extLst>
              </a:tr>
              <a:tr h="370840">
                <a:tc>
                  <a:txBody>
                    <a:bodyPr/>
                    <a:lstStyle/>
                    <a:p>
                      <a:r>
                        <a:rPr lang="en-US" dirty="0"/>
                        <a:t>&gt;</a:t>
                      </a:r>
                    </a:p>
                  </a:txBody>
                  <a:tcPr/>
                </a:tc>
                <a:tc>
                  <a:txBody>
                    <a:bodyPr/>
                    <a:lstStyle/>
                    <a:p>
                      <a:r>
                        <a:rPr lang="en-US" dirty="0"/>
                        <a:t>Greater than</a:t>
                      </a:r>
                    </a:p>
                  </a:txBody>
                  <a:tcPr/>
                </a:tc>
                <a:extLst>
                  <a:ext uri="{0D108BD9-81ED-4DB2-BD59-A6C34878D82A}">
                    <a16:rowId xmlns:a16="http://schemas.microsoft.com/office/drawing/2014/main" val="68092293"/>
                  </a:ext>
                </a:extLst>
              </a:tr>
              <a:tr h="370840">
                <a:tc>
                  <a:txBody>
                    <a:bodyPr/>
                    <a:lstStyle/>
                    <a:p>
                      <a:r>
                        <a:rPr lang="en-US" dirty="0"/>
                        <a:t>&lt;=</a:t>
                      </a:r>
                    </a:p>
                  </a:txBody>
                  <a:tcPr/>
                </a:tc>
                <a:tc>
                  <a:txBody>
                    <a:bodyPr/>
                    <a:lstStyle/>
                    <a:p>
                      <a:r>
                        <a:rPr lang="en-US" dirty="0"/>
                        <a:t>Less than or equal to</a:t>
                      </a:r>
                    </a:p>
                  </a:txBody>
                  <a:tcPr/>
                </a:tc>
                <a:extLst>
                  <a:ext uri="{0D108BD9-81ED-4DB2-BD59-A6C34878D82A}">
                    <a16:rowId xmlns:a16="http://schemas.microsoft.com/office/drawing/2014/main" val="3699661727"/>
                  </a:ext>
                </a:extLst>
              </a:tr>
              <a:tr h="370840">
                <a:tc>
                  <a:txBody>
                    <a:bodyPr/>
                    <a:lstStyle/>
                    <a:p>
                      <a:r>
                        <a:rPr lang="en-US" dirty="0"/>
                        <a:t>&gt;=</a:t>
                      </a:r>
                    </a:p>
                  </a:txBody>
                  <a:tcPr/>
                </a:tc>
                <a:tc>
                  <a:txBody>
                    <a:bodyPr/>
                    <a:lstStyle/>
                    <a:p>
                      <a:r>
                        <a:rPr lang="en-US" dirty="0"/>
                        <a:t>Greater than or equal to</a:t>
                      </a:r>
                    </a:p>
                  </a:txBody>
                  <a:tcPr/>
                </a:tc>
                <a:extLst>
                  <a:ext uri="{0D108BD9-81ED-4DB2-BD59-A6C34878D82A}">
                    <a16:rowId xmlns:a16="http://schemas.microsoft.com/office/drawing/2014/main" val="2905480934"/>
                  </a:ext>
                </a:extLst>
              </a:tr>
            </a:tbl>
          </a:graphicData>
        </a:graphic>
      </p:graphicFrame>
    </p:spTree>
    <p:extLst>
      <p:ext uri="{BB962C8B-B14F-4D97-AF65-F5344CB8AC3E}">
        <p14:creationId xmlns:p14="http://schemas.microsoft.com/office/powerpoint/2010/main" val="3133928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Using The IF Function</a:t>
            </a:r>
            <a:r>
              <a:rPr lang="en-US" sz="2800" dirty="0"/>
              <a:t>) (3 of 3)</a:t>
            </a:r>
            <a:endParaRPr lang="en-US" dirty="0"/>
          </a:p>
        </p:txBody>
      </p:sp>
      <p:pic>
        <p:nvPicPr>
          <p:cNvPr id="7" name="Content Placeholder 6" descr="The worksheet shows input values, sample IF functions, as well as the evaluation and result of the sample IF functions. The top area of the worksheet displays the input values as listed in the following table.&#10;Row Number Column A&#10;1 Input Values&#10;2 1,000 dollars&#10;3 2,000 dollars&#10;4 10 percent&#10;5 5 percent&#10;6 250 dollars&#10;The bottom area of the worksheet displays sample IF functions, as listed in the following table.&#10;Row Number  Column A Column B Column C&#10;8 IF Function Evaluation Result&#10;9 equals sign left parenthesises A 2 equals sign A 3 comma A 4 comma A 5 right parenthesises 1000 dollars is equal to 2000 dollars, false 5 percent&#10;10 equals sign left parenthesises A 2 less than sign A 3 comma A 4 comma A 5 right parenthesises 1000 dollars is less than 2000 true 10 percent&#10;11 equals sign left parenthesises A 2 less than sign greater than sign A 3 comma open quotation mark Not Equal closing quotation mark comma open quotation mark Equal closing quotation mark right parenthesises 1000 dollars and 2000 are not equal true Not Equal&#10;12 equals sign left parenthesises  greater than sign A 3 comma A 2 asterisk A 4 comma A 2 asterisk A 5 right parenthesises 1000 is greater than 2000 false 50 dollars&#10;13 equals sign left parenthesises A 2 greater than sign A 3 comma A 2 asterisk A 4 comma MA X left parenthesises A 2 asterisk A 5 comma A 6 right parenthesises right parenthesises 1000 is greater than 2000 false 250 dollars&#10;14 equals sign left parenthesises A 2 asterisk A 4 equals sign A 3 asterisk A 5 comma A 6 comma 0 right parenthesises 100 dollars A2 times A4 is equals to 100 dollars A3 times A5 true 250 dollars.">
            <a:extLst>
              <a:ext uri="{FF2B5EF4-FFF2-40B4-BE49-F238E27FC236}">
                <a16:creationId xmlns:a16="http://schemas.microsoft.com/office/drawing/2014/main" id="{2D559ECE-45CB-4DC0-8F5A-33FF7795F0DE}"/>
              </a:ext>
            </a:extLst>
          </p:cNvPr>
          <p:cNvPicPr>
            <a:picLocks noGrp="1" noChangeAspect="1"/>
          </p:cNvPicPr>
          <p:nvPr>
            <p:ph sz="quarter" idx="13"/>
          </p:nvPr>
        </p:nvPicPr>
        <p:blipFill>
          <a:blip r:embed="rId3"/>
          <a:stretch>
            <a:fillRect/>
          </a:stretch>
        </p:blipFill>
        <p:spPr>
          <a:xfrm>
            <a:off x="457200" y="1722949"/>
            <a:ext cx="8232775" cy="4035989"/>
          </a:xfrm>
        </p:spPr>
      </p:pic>
    </p:spTree>
    <p:extLst>
      <p:ext uri="{BB962C8B-B14F-4D97-AF65-F5344CB8AC3E}">
        <p14:creationId xmlns:p14="http://schemas.microsoft.com/office/powerpoint/2010/main" val="278108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5" name="Title 4">
            <a:extLst>
              <a:ext uri="{FF2B5EF4-FFF2-40B4-BE49-F238E27FC236}">
                <a16:creationId xmlns:a16="http://schemas.microsoft.com/office/drawing/2014/main" id="{E47FF819-0D5D-491A-BF8F-B42813E7390C}"/>
              </a:ext>
            </a:extLst>
          </p:cNvPr>
          <p:cNvSpPr>
            <a:spLocks noGrp="1"/>
          </p:cNvSpPr>
          <p:nvPr>
            <p:ph type="title"/>
          </p:nvPr>
        </p:nvSpPr>
        <p:spPr/>
        <p:txBody>
          <a:bodyPr/>
          <a:lstStyle/>
          <a:p>
            <a:r>
              <a:rPr lang="en-US" dirty="0"/>
              <a:t>Copyright</a:t>
            </a:r>
          </a:p>
        </p:txBody>
      </p:sp>
      <p:pic>
        <p:nvPicPr>
          <p:cNvPr id="7" name="Graphic 6" descr="Warning">
            <a:extLst>
              <a:ext uri="{FF2B5EF4-FFF2-40B4-BE49-F238E27FC236}">
                <a16:creationId xmlns:a16="http://schemas.microsoft.com/office/drawing/2014/main" id="{C06FB2D2-3F36-42C9-A5A6-B6234DC54C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6184" y="2317359"/>
            <a:ext cx="1277815" cy="1434026"/>
          </a:xfrm>
          <a:prstGeom prst="rect">
            <a:avLst/>
          </a:prstGeom>
        </p:spPr>
      </p:pic>
      <p:sp>
        <p:nvSpPr>
          <p:cNvPr id="2" name="Text Placeholder 1">
            <a:extLst>
              <a:ext uri="{FF2B5EF4-FFF2-40B4-BE49-F238E27FC236}">
                <a16:creationId xmlns:a16="http://schemas.microsoft.com/office/drawing/2014/main" id="{AD5FAE7B-F718-4307-B112-AD6256157E8F}"/>
              </a:ext>
            </a:extLst>
          </p:cNvPr>
          <p:cNvSpPr>
            <a:spLocks noGrp="1"/>
          </p:cNvSpPr>
          <p:nvPr>
            <p:ph type="body" idx="4294967295"/>
          </p:nvPr>
        </p:nvSpPr>
        <p:spPr>
          <a:xfrm>
            <a:off x="1606061" y="1852246"/>
            <a:ext cx="6858001" cy="2854836"/>
          </a:xfrm>
          <a:ln/>
        </p:spPr>
        <p:style>
          <a:lnRef idx="2">
            <a:schemeClr val="dk1"/>
          </a:lnRef>
          <a:fillRef idx="1">
            <a:schemeClr val="lt1"/>
          </a:fillRef>
          <a:effectRef idx="0">
            <a:schemeClr val="dk1"/>
          </a:effectRef>
          <a:fontRef idx="minor">
            <a:schemeClr val="dk1"/>
          </a:fontRef>
        </p:style>
        <p:txBody>
          <a:bodyPr lIns="182880" tIns="182880" rIns="182880" bIns="182880" anchor="ctr"/>
          <a:lstStyle/>
          <a:p>
            <a:pPr marL="101600" indent="0">
              <a:buNone/>
            </a:pPr>
            <a:r>
              <a:rPr lang="en-US" b="1" dirty="0"/>
              <a:t>This work is protected by United States copyright laws and is</a:t>
            </a:r>
            <a:r>
              <a:rPr lang="en-US" b="1" baseline="0" dirty="0"/>
              <a:t> </a:t>
            </a:r>
            <a:r>
              <a:rPr lang="en-US" b="1" dirty="0"/>
              <a:t>provided solely for the use of instructors in teaching their courses and assessing student learning. Dissemination or sale of any part of this work (including on the World Wide Web) will destroy the integrity of the work and is not permitted. The work and materials from it should never be made available to students except by instructors using the accompanying text in their classes. All recipients of this work are expected to abide by these restrictions and to honor the intended pedagogical purposes and the needs of other instructors who rely on these materials.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 name="Title 1">
            <a:extLst>
              <a:ext uri="{FF2B5EF4-FFF2-40B4-BE49-F238E27FC236}">
                <a16:creationId xmlns:a16="http://schemas.microsoft.com/office/drawing/2014/main" id="{CBC1C6E7-9C26-4437-998E-E435A6F71DDE}"/>
              </a:ext>
            </a:extLst>
          </p:cNvPr>
          <p:cNvSpPr>
            <a:spLocks noGrp="1"/>
          </p:cNvSpPr>
          <p:nvPr>
            <p:ph type="title"/>
          </p:nvPr>
        </p:nvSpPr>
        <p:spPr/>
        <p:txBody>
          <a:bodyPr/>
          <a:lstStyle/>
          <a:p>
            <a:r>
              <a:rPr lang="en-US" dirty="0"/>
              <a:t>Learning Objectives </a:t>
            </a:r>
            <a:r>
              <a:rPr lang="en-US" sz="2800" dirty="0"/>
              <a:t>(2 of 2)</a:t>
            </a:r>
          </a:p>
        </p:txBody>
      </p:sp>
      <p:sp>
        <p:nvSpPr>
          <p:cNvPr id="3" name="Text Placeholder 2">
            <a:extLst>
              <a:ext uri="{FF2B5EF4-FFF2-40B4-BE49-F238E27FC236}">
                <a16:creationId xmlns:a16="http://schemas.microsoft.com/office/drawing/2014/main" id="{73EA131D-AF74-4ACD-BBBE-2A48B490F6A4}"/>
              </a:ext>
            </a:extLst>
          </p:cNvPr>
          <p:cNvSpPr>
            <a:spLocks noGrp="1"/>
          </p:cNvSpPr>
          <p:nvPr>
            <p:ph type="body" idx="4294967295"/>
          </p:nvPr>
        </p:nvSpPr>
        <p:spPr>
          <a:xfrm>
            <a:off x="457199" y="1600200"/>
            <a:ext cx="8557847" cy="4525963"/>
          </a:xfrm>
        </p:spPr>
        <p:txBody>
          <a:bodyPr/>
          <a:lstStyle/>
          <a:p>
            <a:pPr marL="0" indent="0">
              <a:spcBef>
                <a:spcPts val="0"/>
              </a:spcBef>
              <a:spcAft>
                <a:spcPts val="600"/>
              </a:spcAft>
              <a:buClr>
                <a:schemeClr val="lt1"/>
              </a:buClr>
              <a:buSzPct val="25000"/>
              <a:buNone/>
            </a:pPr>
            <a:r>
              <a:rPr lang="en-US" sz="2800" b="1" dirty="0">
                <a:solidFill>
                  <a:srgbClr val="007FA3"/>
                </a:solidFill>
              </a:rPr>
              <a:t>2.5</a:t>
            </a:r>
            <a:r>
              <a:rPr lang="en-US" sz="2800" dirty="0"/>
              <a:t> Use Lookup Functions </a:t>
            </a:r>
          </a:p>
          <a:p>
            <a:pPr marL="0" indent="0">
              <a:spcBef>
                <a:spcPts val="0"/>
              </a:spcBef>
              <a:spcAft>
                <a:spcPts val="600"/>
              </a:spcAft>
              <a:buClr>
                <a:schemeClr val="lt1"/>
              </a:buClr>
              <a:buSzPct val="25000"/>
              <a:buNone/>
            </a:pPr>
            <a:r>
              <a:rPr lang="en-US" sz="2800" b="1" dirty="0">
                <a:solidFill>
                  <a:srgbClr val="007FA3"/>
                </a:solidFill>
              </a:rPr>
              <a:t>2.6</a:t>
            </a:r>
            <a:r>
              <a:rPr lang="en-US" sz="2800" dirty="0"/>
              <a:t> Use the Pmt Function</a:t>
            </a:r>
          </a:p>
          <a:p>
            <a:pPr marL="0" indent="0">
              <a:spcBef>
                <a:spcPts val="0"/>
              </a:spcBef>
              <a:spcAft>
                <a:spcPts val="600"/>
              </a:spcAft>
              <a:buClr>
                <a:schemeClr val="lt1"/>
              </a:buClr>
              <a:buSzPct val="25000"/>
              <a:buNone/>
            </a:pPr>
            <a:r>
              <a:rPr lang="en-US" sz="2800" b="1" dirty="0">
                <a:solidFill>
                  <a:srgbClr val="007FA3"/>
                </a:solidFill>
              </a:rPr>
              <a:t>2.7</a:t>
            </a:r>
            <a:r>
              <a:rPr lang="en-US" sz="2800" dirty="0"/>
              <a:t> Use the If Function</a:t>
            </a:r>
          </a:p>
        </p:txBody>
      </p:sp>
    </p:spTree>
    <p:extLst>
      <p:ext uri="{BB962C8B-B14F-4D97-AF65-F5344CB8AC3E}">
        <p14:creationId xmlns:p14="http://schemas.microsoft.com/office/powerpoint/2010/main" val="1987665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 name="Title 1">
            <a:extLst>
              <a:ext uri="{FF2B5EF4-FFF2-40B4-BE49-F238E27FC236}">
                <a16:creationId xmlns:a16="http://schemas.microsoft.com/office/drawing/2014/main" id="{CBC1C6E7-9C26-4437-998E-E435A6F71DDE}"/>
              </a:ext>
            </a:extLst>
          </p:cNvPr>
          <p:cNvSpPr>
            <a:spLocks noGrp="1"/>
          </p:cNvSpPr>
          <p:nvPr>
            <p:ph type="title"/>
          </p:nvPr>
        </p:nvSpPr>
        <p:spPr/>
        <p:txBody>
          <a:bodyPr/>
          <a:lstStyle/>
          <a:p>
            <a:r>
              <a:rPr lang="en-US" dirty="0"/>
              <a:t>Using Relative, Absolute, and Mixed Cell References in Formulas </a:t>
            </a:r>
            <a:r>
              <a:rPr lang="en-US" sz="2800" dirty="0"/>
              <a:t>(1 of 3)</a:t>
            </a:r>
            <a:endParaRPr lang="en-US" dirty="0"/>
          </a:p>
        </p:txBody>
      </p:sp>
      <p:pic>
        <p:nvPicPr>
          <p:cNvPr id="8" name="Content Placeholder 7" descr="The worksheet shows relative cell references. The worksheet appears as is listed in the following table.&#10;Row Number Column A Column B Column C Column D Column E Column F Column G&#10;1 Input Area Empty Cell Empty Cell House Cost Down Payment Amount Financed Amount Financed Formula&#10;2 Number of Payments per Year 12 Empty Cell 300000 dollars 45000 dollars 255000 dollars equals sign D2 dash E2&#10;3 PMI Rate 0.3 percent Empty Cell 250000 dollars 37500 dollars 212500 dollars equals sign D3 dash E3&#10;4 Down Payment Rate 15 percent Empty Cell 200000 dollars 30000 dollars 170000 dollars equals sign D4 dash E4&#10;The formula bar above the worksheet shows the formula, equals D 2 dash E 2, which is labelled, original formula entered in cell F 2. The cell F 2 has a green border to show it is the active cell. Cell G 2 is labelled, relative cell references in original formula. Cells G 3 and G 4 are labelled, cell reference, row number, adjusted in copied formula.">
            <a:extLst>
              <a:ext uri="{FF2B5EF4-FFF2-40B4-BE49-F238E27FC236}">
                <a16:creationId xmlns:a16="http://schemas.microsoft.com/office/drawing/2014/main" id="{D7B10074-F9B6-44F5-8B0C-D8077D3066C3}"/>
              </a:ext>
            </a:extLst>
          </p:cNvPr>
          <p:cNvPicPr>
            <a:picLocks noGrp="1" noChangeAspect="1"/>
          </p:cNvPicPr>
          <p:nvPr>
            <p:ph sz="quarter" idx="13"/>
          </p:nvPr>
        </p:nvPicPr>
        <p:blipFill>
          <a:blip r:embed="rId3"/>
          <a:stretch>
            <a:fillRect/>
          </a:stretch>
        </p:blipFill>
        <p:spPr>
          <a:xfrm>
            <a:off x="457200" y="2486732"/>
            <a:ext cx="8232775" cy="2508423"/>
          </a:xfrm>
        </p:spPr>
      </p:pic>
    </p:spTree>
    <p:extLst>
      <p:ext uri="{BB962C8B-B14F-4D97-AF65-F5344CB8AC3E}">
        <p14:creationId xmlns:p14="http://schemas.microsoft.com/office/powerpoint/2010/main" val="2395880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 name="Title 1">
            <a:extLst>
              <a:ext uri="{FF2B5EF4-FFF2-40B4-BE49-F238E27FC236}">
                <a16:creationId xmlns:a16="http://schemas.microsoft.com/office/drawing/2014/main" id="{CBC1C6E7-9C26-4437-998E-E435A6F71DDE}"/>
              </a:ext>
            </a:extLst>
          </p:cNvPr>
          <p:cNvSpPr>
            <a:spLocks noGrp="1"/>
          </p:cNvSpPr>
          <p:nvPr>
            <p:ph type="title"/>
          </p:nvPr>
        </p:nvSpPr>
        <p:spPr/>
        <p:txBody>
          <a:bodyPr/>
          <a:lstStyle/>
          <a:p>
            <a:r>
              <a:rPr lang="en-US" dirty="0"/>
              <a:t>Using Relative, Absolute, and Mixed Cell References in Formulas </a:t>
            </a:r>
            <a:r>
              <a:rPr lang="en-US" sz="2800" dirty="0"/>
              <a:t>(2 of 3)</a:t>
            </a:r>
            <a:endParaRPr lang="en-US" dirty="0"/>
          </a:p>
        </p:txBody>
      </p:sp>
      <p:pic>
        <p:nvPicPr>
          <p:cNvPr id="4" name="Content Placeholder 3" descr="The worksheet shows relative and absolute cell references. The worksheet contains the values and formulas listed in the following table.&#10;Row Number Column A Column B Column C Column D Column E Column F&#10;1 Input Area Empty Cell Empty Cell House Cost Down Payment Down Payment Formula&#10;2 Number of Payments per Year 12 Empty Cell 300000 dollars 45000 dollars equals sign D 2 asterisk dollar sign B dollar sign 4&#10;3 PMI Rate point 3 percent Empty Cell 250000 dollars equals sign D 3 asterisk dollar sign B dollar sign 4. D3 is blue. dollar sign B dollar sign 4 is red. equals sign D 3 asterisk dollar sign B dollar sign 5&#10;4 Down Payment Rate 15 percent Empty Cell 200000 dollars 30000 dollars equals sign D4 asterisk dollar sign B dollar sign 6&#10;&#10;The cell E 3 has a green border to show it is the active cell. Above the worksheet is the formula, equals sign D 3 asterisk dollar sign B dollar sign 4. The formula is labelled, relative, D 3, and absolute, dollar sign B dollar sign 4, cell references in first copied formula. Cell B 4 is shaded in red and has a red border. It is labelled, cell containing data for absolute reference. The cell D 3 is shaded in blue and has a blue border. It is labelled, absolute cell references, dollar sign B dollar sign 4, remain the same in copied formulas. Cell E 2 is labelled, result of formula entered in cell. Cells F 2, F 3, and F 4 are labelled, formulas used in column E.">
            <a:extLst>
              <a:ext uri="{FF2B5EF4-FFF2-40B4-BE49-F238E27FC236}">
                <a16:creationId xmlns:a16="http://schemas.microsoft.com/office/drawing/2014/main" id="{647A4D20-C161-44E9-9DD5-240F4858A2FD}"/>
              </a:ext>
            </a:extLst>
          </p:cNvPr>
          <p:cNvPicPr>
            <a:picLocks noGrp="1" noChangeAspect="1"/>
          </p:cNvPicPr>
          <p:nvPr>
            <p:ph sz="quarter" idx="13"/>
          </p:nvPr>
        </p:nvPicPr>
        <p:blipFill>
          <a:blip r:embed="rId3"/>
          <a:stretch>
            <a:fillRect/>
          </a:stretch>
        </p:blipFill>
        <p:spPr>
          <a:xfrm>
            <a:off x="457200" y="2149060"/>
            <a:ext cx="8232775" cy="3183768"/>
          </a:xfrm>
        </p:spPr>
      </p:pic>
    </p:spTree>
    <p:extLst>
      <p:ext uri="{BB962C8B-B14F-4D97-AF65-F5344CB8AC3E}">
        <p14:creationId xmlns:p14="http://schemas.microsoft.com/office/powerpoint/2010/main" val="3313685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 name="Title 1">
            <a:extLst>
              <a:ext uri="{FF2B5EF4-FFF2-40B4-BE49-F238E27FC236}">
                <a16:creationId xmlns:a16="http://schemas.microsoft.com/office/drawing/2014/main" id="{CBC1C6E7-9C26-4437-998E-E435A6F71DDE}"/>
              </a:ext>
            </a:extLst>
          </p:cNvPr>
          <p:cNvSpPr>
            <a:spLocks noGrp="1"/>
          </p:cNvSpPr>
          <p:nvPr>
            <p:ph type="title"/>
          </p:nvPr>
        </p:nvSpPr>
        <p:spPr/>
        <p:txBody>
          <a:bodyPr/>
          <a:lstStyle/>
          <a:p>
            <a:r>
              <a:rPr lang="en-US" dirty="0"/>
              <a:t>Using Relative, Absolute, and Mixed Cell References in Formulas </a:t>
            </a:r>
            <a:r>
              <a:rPr lang="en-US" sz="2800" dirty="0"/>
              <a:t>(2 of 3)</a:t>
            </a:r>
            <a:endParaRPr lang="en-US" dirty="0"/>
          </a:p>
        </p:txBody>
      </p:sp>
      <p:pic>
        <p:nvPicPr>
          <p:cNvPr id="10" name="Content Placeholder 9" descr="The error in the previous worksheet was corrected by using a mixed cell reference. Cell E 3 has a green border. In that cell, D 3 is blue and B dollar sign 4 is red. The cell is labelled, row numbers stay the same for copied mixed cell references. The formula bar displays the formula, equals sign D 3 asterisk B dollar sign 4. It is labelled, mixed cell reference in original formula. The cell B 4 is shaded red and has a red border. It is labelled, copied formulas still point to cell B 4 with mixed cell reference.">
            <a:extLst>
              <a:ext uri="{FF2B5EF4-FFF2-40B4-BE49-F238E27FC236}">
                <a16:creationId xmlns:a16="http://schemas.microsoft.com/office/drawing/2014/main" id="{026B5AA9-53F0-4ACB-ACC0-4CBDE6DC0A1E}"/>
              </a:ext>
            </a:extLst>
          </p:cNvPr>
          <p:cNvPicPr>
            <a:picLocks noGrp="1" noChangeAspect="1"/>
          </p:cNvPicPr>
          <p:nvPr>
            <p:ph sz="quarter" idx="13"/>
          </p:nvPr>
        </p:nvPicPr>
        <p:blipFill>
          <a:blip r:embed="rId3"/>
          <a:stretch>
            <a:fillRect/>
          </a:stretch>
        </p:blipFill>
        <p:spPr>
          <a:xfrm>
            <a:off x="457200" y="2454573"/>
            <a:ext cx="8232775" cy="2572742"/>
          </a:xfrm>
        </p:spPr>
      </p:pic>
    </p:spTree>
    <p:extLst>
      <p:ext uri="{BB962C8B-B14F-4D97-AF65-F5344CB8AC3E}">
        <p14:creationId xmlns:p14="http://schemas.microsoft.com/office/powerpoint/2010/main" val="3915061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Inserting a Function </a:t>
            </a:r>
            <a:r>
              <a:rPr lang="en-US" sz="2800" dirty="0"/>
              <a:t>(1 of 4)</a:t>
            </a:r>
            <a:endParaRPr lang="en-US" dirty="0"/>
          </a:p>
        </p:txBody>
      </p:sp>
      <p:graphicFrame>
        <p:nvGraphicFramePr>
          <p:cNvPr id="8" name="Content Placeholder 7">
            <a:extLst>
              <a:ext uri="{FF2B5EF4-FFF2-40B4-BE49-F238E27FC236}">
                <a16:creationId xmlns:a16="http://schemas.microsoft.com/office/drawing/2014/main" id="{D0787D0A-F172-435C-95FD-A0E912D6A8B9}"/>
              </a:ext>
            </a:extLst>
          </p:cNvPr>
          <p:cNvGraphicFramePr>
            <a:graphicFrameLocks noGrp="1"/>
          </p:cNvGraphicFramePr>
          <p:nvPr>
            <p:ph sz="quarter" idx="13"/>
          </p:nvPr>
        </p:nvGraphicFramePr>
        <p:xfrm>
          <a:off x="454024" y="1874520"/>
          <a:ext cx="8232776" cy="3185160"/>
        </p:xfrm>
        <a:graphic>
          <a:graphicData uri="http://schemas.openxmlformats.org/drawingml/2006/table">
            <a:tbl>
              <a:tblPr firstRow="1" bandRow="1">
                <a:tableStyleId>{284E427A-3D55-4303-BF80-6455036E1DE7}</a:tableStyleId>
              </a:tblPr>
              <a:tblGrid>
                <a:gridCol w="2214748">
                  <a:extLst>
                    <a:ext uri="{9D8B030D-6E8A-4147-A177-3AD203B41FA5}">
                      <a16:colId xmlns:a16="http://schemas.microsoft.com/office/drawing/2014/main" val="3580642740"/>
                    </a:ext>
                  </a:extLst>
                </a:gridCol>
                <a:gridCol w="6018028">
                  <a:extLst>
                    <a:ext uri="{9D8B030D-6E8A-4147-A177-3AD203B41FA5}">
                      <a16:colId xmlns:a16="http://schemas.microsoft.com/office/drawing/2014/main" val="2729642639"/>
                    </a:ext>
                  </a:extLst>
                </a:gridCol>
              </a:tblGrid>
              <a:tr h="370840">
                <a:tc>
                  <a:txBody>
                    <a:bodyPr/>
                    <a:lstStyle/>
                    <a:p>
                      <a:r>
                        <a:rPr lang="en-US" dirty="0"/>
                        <a:t>Category</a:t>
                      </a:r>
                    </a:p>
                  </a:txBody>
                  <a:tcPr/>
                </a:tc>
                <a:tc>
                  <a:txBody>
                    <a:bodyPr/>
                    <a:lstStyle/>
                    <a:p>
                      <a:r>
                        <a:rPr lang="en-US" dirty="0"/>
                        <a:t>Description</a:t>
                      </a:r>
                    </a:p>
                  </a:txBody>
                  <a:tcPr/>
                </a:tc>
                <a:extLst>
                  <a:ext uri="{0D108BD9-81ED-4DB2-BD59-A6C34878D82A}">
                    <a16:rowId xmlns:a16="http://schemas.microsoft.com/office/drawing/2014/main" val="1228007951"/>
                  </a:ext>
                </a:extLst>
              </a:tr>
              <a:tr h="370840">
                <a:tc>
                  <a:txBody>
                    <a:bodyPr/>
                    <a:lstStyle/>
                    <a:p>
                      <a:r>
                        <a:rPr lang="en-US" dirty="0"/>
                        <a:t>Date and Time</a:t>
                      </a:r>
                    </a:p>
                  </a:txBody>
                  <a:tcPr/>
                </a:tc>
                <a:tc>
                  <a:txBody>
                    <a:bodyPr/>
                    <a:lstStyle/>
                    <a:p>
                      <a:r>
                        <a:rPr lang="en-US" sz="1400" b="0" i="0" u="none" strike="noStrike" cap="none" baseline="0" dirty="0">
                          <a:solidFill>
                            <a:schemeClr val="dk1"/>
                          </a:solidFill>
                          <a:latin typeface="+mn-lt"/>
                          <a:ea typeface="+mn-ea"/>
                          <a:cs typeface="+mn-cs"/>
                          <a:sym typeface="Arial"/>
                        </a:rPr>
                        <a:t>Provides methods for manipulating date and time values.</a:t>
                      </a:r>
                      <a:endParaRPr lang="en-US" dirty="0"/>
                    </a:p>
                  </a:txBody>
                  <a:tcPr/>
                </a:tc>
                <a:extLst>
                  <a:ext uri="{0D108BD9-81ED-4DB2-BD59-A6C34878D82A}">
                    <a16:rowId xmlns:a16="http://schemas.microsoft.com/office/drawing/2014/main" val="4227585647"/>
                  </a:ext>
                </a:extLst>
              </a:tr>
              <a:tr h="370840">
                <a:tc>
                  <a:txBody>
                    <a:bodyPr/>
                    <a:lstStyle/>
                    <a:p>
                      <a:r>
                        <a:rPr lang="en-US" dirty="0"/>
                        <a:t>Financial</a:t>
                      </a:r>
                    </a:p>
                  </a:txBody>
                  <a:tcPr/>
                </a:tc>
                <a:tc>
                  <a:txBody>
                    <a:bodyPr/>
                    <a:lstStyle/>
                    <a:p>
                      <a:r>
                        <a:rPr lang="en-US" sz="1400" b="0" i="0" u="none" strike="noStrike" cap="none" baseline="0" dirty="0">
                          <a:solidFill>
                            <a:schemeClr val="dk1"/>
                          </a:solidFill>
                          <a:latin typeface="+mn-lt"/>
                          <a:ea typeface="+mn-ea"/>
                          <a:cs typeface="+mn-cs"/>
                          <a:sym typeface="Arial"/>
                        </a:rPr>
                        <a:t>Performs financial calculations, such as payments, rates, present value, and future value.</a:t>
                      </a:r>
                      <a:endParaRPr lang="en-US" dirty="0"/>
                    </a:p>
                  </a:txBody>
                  <a:tcPr/>
                </a:tc>
                <a:extLst>
                  <a:ext uri="{0D108BD9-81ED-4DB2-BD59-A6C34878D82A}">
                    <a16:rowId xmlns:a16="http://schemas.microsoft.com/office/drawing/2014/main" val="119571525"/>
                  </a:ext>
                </a:extLst>
              </a:tr>
              <a:tr h="370840">
                <a:tc>
                  <a:txBody>
                    <a:bodyPr/>
                    <a:lstStyle/>
                    <a:p>
                      <a:r>
                        <a:rPr lang="en-US" dirty="0"/>
                        <a:t>Logical</a:t>
                      </a:r>
                    </a:p>
                  </a:txBody>
                  <a:tcPr/>
                </a:tc>
                <a:tc>
                  <a:txBody>
                    <a:bodyPr/>
                    <a:lstStyle/>
                    <a:p>
                      <a:r>
                        <a:rPr lang="en-US" sz="1400" b="0" i="0" u="none" strike="noStrike" cap="none" baseline="0" dirty="0">
                          <a:solidFill>
                            <a:schemeClr val="dk1"/>
                          </a:solidFill>
                          <a:latin typeface="+mn-lt"/>
                          <a:ea typeface="+mn-ea"/>
                          <a:cs typeface="+mn-cs"/>
                          <a:sym typeface="Arial"/>
                        </a:rPr>
                        <a:t>Performs logical tests and returns the value of the tests. Includes logical</a:t>
                      </a:r>
                    </a:p>
                    <a:p>
                      <a:r>
                        <a:rPr lang="en-US" sz="1400" b="0" i="0" u="none" strike="noStrike" cap="none" baseline="0" dirty="0">
                          <a:solidFill>
                            <a:schemeClr val="dk1"/>
                          </a:solidFill>
                          <a:latin typeface="+mn-lt"/>
                          <a:ea typeface="+mn-ea"/>
                          <a:cs typeface="+mn-cs"/>
                          <a:sym typeface="Arial"/>
                        </a:rPr>
                        <a:t>operators for combined tests, such as AND, OR, and NOT.</a:t>
                      </a:r>
                      <a:endParaRPr lang="en-US" dirty="0"/>
                    </a:p>
                  </a:txBody>
                  <a:tcPr/>
                </a:tc>
                <a:extLst>
                  <a:ext uri="{0D108BD9-81ED-4DB2-BD59-A6C34878D82A}">
                    <a16:rowId xmlns:a16="http://schemas.microsoft.com/office/drawing/2014/main" val="600759678"/>
                  </a:ext>
                </a:extLst>
              </a:tr>
              <a:tr h="370840">
                <a:tc>
                  <a:txBody>
                    <a:bodyPr/>
                    <a:lstStyle/>
                    <a:p>
                      <a:r>
                        <a:rPr lang="en-US" dirty="0"/>
                        <a:t>Lookup and Reference</a:t>
                      </a:r>
                    </a:p>
                  </a:txBody>
                  <a:tcPr/>
                </a:tc>
                <a:tc>
                  <a:txBody>
                    <a:bodyPr/>
                    <a:lstStyle/>
                    <a:p>
                      <a:r>
                        <a:rPr lang="en-US" sz="1400" b="0" i="0" u="none" strike="noStrike" cap="none" baseline="0" dirty="0">
                          <a:solidFill>
                            <a:schemeClr val="dk1"/>
                          </a:solidFill>
                          <a:latin typeface="+mn-lt"/>
                          <a:ea typeface="+mn-ea"/>
                          <a:cs typeface="+mn-cs"/>
                          <a:sym typeface="Arial"/>
                        </a:rPr>
                        <a:t>Looks up values, creates links to cells, or provides references to cells in a</a:t>
                      </a:r>
                    </a:p>
                    <a:p>
                      <a:r>
                        <a:rPr lang="en-US" sz="1400" b="0" i="0" u="none" strike="noStrike" cap="none" baseline="0" dirty="0">
                          <a:solidFill>
                            <a:schemeClr val="dk1"/>
                          </a:solidFill>
                          <a:latin typeface="+mn-lt"/>
                          <a:ea typeface="+mn-ea"/>
                          <a:cs typeface="+mn-cs"/>
                          <a:sym typeface="Arial"/>
                        </a:rPr>
                        <a:t>worksheet.</a:t>
                      </a:r>
                      <a:endParaRPr lang="en-US" dirty="0"/>
                    </a:p>
                  </a:txBody>
                  <a:tcPr/>
                </a:tc>
                <a:extLst>
                  <a:ext uri="{0D108BD9-81ED-4DB2-BD59-A6C34878D82A}">
                    <a16:rowId xmlns:a16="http://schemas.microsoft.com/office/drawing/2014/main" val="2144167319"/>
                  </a:ext>
                </a:extLst>
              </a:tr>
              <a:tr h="370840">
                <a:tc>
                  <a:txBody>
                    <a:bodyPr/>
                    <a:lstStyle/>
                    <a:p>
                      <a:r>
                        <a:rPr lang="en-US" dirty="0"/>
                        <a:t>Math and Trig</a:t>
                      </a:r>
                    </a:p>
                  </a:txBody>
                  <a:tcPr/>
                </a:tc>
                <a:tc>
                  <a:txBody>
                    <a:bodyPr/>
                    <a:lstStyle/>
                    <a:p>
                      <a:r>
                        <a:rPr lang="en-US" sz="1400" b="0" i="0" u="none" strike="noStrike" cap="none" baseline="0" dirty="0">
                          <a:solidFill>
                            <a:schemeClr val="dk1"/>
                          </a:solidFill>
                          <a:latin typeface="+mn-lt"/>
                          <a:ea typeface="+mn-ea"/>
                          <a:cs typeface="+mn-cs"/>
                          <a:sym typeface="Arial"/>
                        </a:rPr>
                        <a:t>Performs standard math and trigonometry calculations.</a:t>
                      </a:r>
                      <a:endParaRPr lang="en-US" dirty="0"/>
                    </a:p>
                  </a:txBody>
                  <a:tcPr/>
                </a:tc>
                <a:extLst>
                  <a:ext uri="{0D108BD9-81ED-4DB2-BD59-A6C34878D82A}">
                    <a16:rowId xmlns:a16="http://schemas.microsoft.com/office/drawing/2014/main" val="4250349641"/>
                  </a:ext>
                </a:extLst>
              </a:tr>
              <a:tr h="370840">
                <a:tc>
                  <a:txBody>
                    <a:bodyPr/>
                    <a:lstStyle/>
                    <a:p>
                      <a:r>
                        <a:rPr lang="en-US" dirty="0"/>
                        <a:t>Statistical</a:t>
                      </a:r>
                    </a:p>
                  </a:txBody>
                  <a:tcPr/>
                </a:tc>
                <a:tc>
                  <a:txBody>
                    <a:bodyPr/>
                    <a:lstStyle/>
                    <a:p>
                      <a:r>
                        <a:rPr lang="en-US" sz="1400" b="0" i="0" u="none" strike="noStrike" cap="none" baseline="0" dirty="0">
                          <a:solidFill>
                            <a:schemeClr val="dk1"/>
                          </a:solidFill>
                          <a:latin typeface="+mn-lt"/>
                          <a:ea typeface="+mn-ea"/>
                          <a:cs typeface="+mn-cs"/>
                          <a:sym typeface="Arial"/>
                        </a:rPr>
                        <a:t>Performs common statistical calculations, such as averages and standard</a:t>
                      </a:r>
                    </a:p>
                    <a:p>
                      <a:r>
                        <a:rPr lang="en-US" sz="1400" b="0" i="0" u="none" strike="noStrike" cap="none" baseline="0" dirty="0">
                          <a:solidFill>
                            <a:schemeClr val="dk1"/>
                          </a:solidFill>
                          <a:latin typeface="+mn-lt"/>
                          <a:ea typeface="+mn-ea"/>
                          <a:cs typeface="+mn-cs"/>
                          <a:sym typeface="Arial"/>
                        </a:rPr>
                        <a:t>deviations.</a:t>
                      </a:r>
                      <a:endParaRPr lang="en-US" dirty="0"/>
                    </a:p>
                  </a:txBody>
                  <a:tcPr/>
                </a:tc>
                <a:extLst>
                  <a:ext uri="{0D108BD9-81ED-4DB2-BD59-A6C34878D82A}">
                    <a16:rowId xmlns:a16="http://schemas.microsoft.com/office/drawing/2014/main" val="1136735357"/>
                  </a:ext>
                </a:extLst>
              </a:tr>
            </a:tbl>
          </a:graphicData>
        </a:graphic>
      </p:graphicFrame>
    </p:spTree>
    <p:extLst>
      <p:ext uri="{BB962C8B-B14F-4D97-AF65-F5344CB8AC3E}">
        <p14:creationId xmlns:p14="http://schemas.microsoft.com/office/powerpoint/2010/main" val="3436843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Inserting a Function </a:t>
            </a:r>
            <a:r>
              <a:rPr lang="en-US" sz="2800" dirty="0"/>
              <a:t>(2 of 4)</a:t>
            </a:r>
            <a:endParaRPr lang="en-US" dirty="0"/>
          </a:p>
        </p:txBody>
      </p:sp>
      <p:pic>
        <p:nvPicPr>
          <p:cNvPr id="7" name="Content Placeholder 6" descr="The worksheet shows the Formula AutoComplete feature. The worksheet has a drop-down list in the upper-left corner displaying, SUM. The formula bar in the upper right corner displays the text, equals sign S U, and it is labelled, start typing function name. The active cell, A 1, has a green border and displays the text, equals sign s u. A list of functions that begin with the letters S U appears beneath the active cell. The cell is labelled, List of functions. The list reads as follows from top to bottom. SUBSTITUTE, SUBTOTAL, SUM, SUMIF, SUMIFS, SUMPRODUCT, SUMSQ, SUMX2MY2, SUMX2PY2, SUMXMY2. The formula, SUBSTITUTE is shaded, and a message box appears to its right. The message box reads, replaces existing text with new text in a text string. This message is labelled, ScreenTip describing selected.">
            <a:extLst>
              <a:ext uri="{FF2B5EF4-FFF2-40B4-BE49-F238E27FC236}">
                <a16:creationId xmlns:a16="http://schemas.microsoft.com/office/drawing/2014/main" id="{1C22FEBA-3C3D-4389-9401-D65DDB316FE3}"/>
              </a:ext>
            </a:extLst>
          </p:cNvPr>
          <p:cNvPicPr>
            <a:picLocks noGrp="1" noChangeAspect="1"/>
          </p:cNvPicPr>
          <p:nvPr>
            <p:ph sz="quarter" idx="13"/>
          </p:nvPr>
        </p:nvPicPr>
        <p:blipFill>
          <a:blip r:embed="rId3"/>
          <a:stretch>
            <a:fillRect/>
          </a:stretch>
        </p:blipFill>
        <p:spPr>
          <a:xfrm>
            <a:off x="457200" y="1992283"/>
            <a:ext cx="8232775" cy="3497321"/>
          </a:xfrm>
        </p:spPr>
      </p:pic>
    </p:spTree>
    <p:extLst>
      <p:ext uri="{BB962C8B-B14F-4D97-AF65-F5344CB8AC3E}">
        <p14:creationId xmlns:p14="http://schemas.microsoft.com/office/powerpoint/2010/main" val="677728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 name="Title 1">
            <a:extLst>
              <a:ext uri="{FF2B5EF4-FFF2-40B4-BE49-F238E27FC236}">
                <a16:creationId xmlns:a16="http://schemas.microsoft.com/office/drawing/2014/main" id="{81E912C3-2993-474A-AB93-CB139E8FE39F}"/>
              </a:ext>
            </a:extLst>
          </p:cNvPr>
          <p:cNvSpPr>
            <a:spLocks noGrp="1"/>
          </p:cNvSpPr>
          <p:nvPr>
            <p:ph type="title"/>
          </p:nvPr>
        </p:nvSpPr>
        <p:spPr/>
        <p:txBody>
          <a:bodyPr/>
          <a:lstStyle/>
          <a:p>
            <a:r>
              <a:rPr lang="en-US" dirty="0"/>
              <a:t>Inserting a Function </a:t>
            </a:r>
            <a:r>
              <a:rPr lang="en-US" sz="2800" dirty="0"/>
              <a:t>(3 of 4)</a:t>
            </a:r>
            <a:endParaRPr lang="en-US" dirty="0"/>
          </a:p>
        </p:txBody>
      </p:sp>
      <p:pic>
        <p:nvPicPr>
          <p:cNvPr id="4" name="Content Placeholder 3" descr="The worksheet shows the function ScreenTip feature. The worksheet has an active cell, A 1. In this cell and in the formula bar above the worksheet, the following text is displayed. Equals sign SUM left parenthesizes. There is a box beneath cell A1 with the text, SUM left parenthesizes number1 comma left bracket number2 right bracket comma ellipsis left parenthesizes.">
            <a:extLst>
              <a:ext uri="{FF2B5EF4-FFF2-40B4-BE49-F238E27FC236}">
                <a16:creationId xmlns:a16="http://schemas.microsoft.com/office/drawing/2014/main" id="{686E21B4-2354-4176-AAF7-A144B24CA71D}"/>
              </a:ext>
            </a:extLst>
          </p:cNvPr>
          <p:cNvPicPr>
            <a:picLocks noGrp="1" noChangeAspect="1"/>
          </p:cNvPicPr>
          <p:nvPr>
            <p:ph sz="quarter" idx="13"/>
          </p:nvPr>
        </p:nvPicPr>
        <p:blipFill>
          <a:blip r:embed="rId3"/>
          <a:stretch>
            <a:fillRect/>
          </a:stretch>
        </p:blipFill>
        <p:spPr>
          <a:xfrm>
            <a:off x="457200" y="2502812"/>
            <a:ext cx="8232775" cy="2476264"/>
          </a:xfrm>
        </p:spPr>
      </p:pic>
    </p:spTree>
    <p:extLst>
      <p:ext uri="{BB962C8B-B14F-4D97-AF65-F5344CB8AC3E}">
        <p14:creationId xmlns:p14="http://schemas.microsoft.com/office/powerpoint/2010/main" val="403652605"/>
      </p:ext>
    </p:extLst>
  </p:cSld>
  <p:clrMapOvr>
    <a:masterClrMapping/>
  </p:clrMapOvr>
</p:sld>
</file>

<file path=ppt/theme/theme1.xml><?xml version="1.0" encoding="utf-8"?>
<a:theme xmlns:a="http://schemas.openxmlformats.org/drawingml/2006/main" name="1_508 Lectur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08 Lecture">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36158</TotalTime>
  <Words>1758</Words>
  <Application>Microsoft Office PowerPoint</Application>
  <PresentationFormat>On-screen Show (4:3)</PresentationFormat>
  <Paragraphs>184</Paragraphs>
  <Slides>22</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Noto Sans Symbols</vt:lpstr>
      <vt:lpstr>Times New Roman</vt:lpstr>
      <vt:lpstr>Verdana</vt:lpstr>
      <vt:lpstr>1_508 Lecture</vt:lpstr>
      <vt:lpstr>508 Lecture</vt:lpstr>
      <vt:lpstr>Exploring Microsoft Office 365</vt:lpstr>
      <vt:lpstr>Learning Objectives (1 of 2)</vt:lpstr>
      <vt:lpstr>Learning Objectives (2 of 2)</vt:lpstr>
      <vt:lpstr>Using Relative, Absolute, and Mixed Cell References in Formulas (1 of 3)</vt:lpstr>
      <vt:lpstr>Using Relative, Absolute, and Mixed Cell References in Formulas (2 of 3)</vt:lpstr>
      <vt:lpstr>Using Relative, Absolute, and Mixed Cell References in Formulas (2 of 3)</vt:lpstr>
      <vt:lpstr>Inserting a Function (1 of 4)</vt:lpstr>
      <vt:lpstr>Inserting a Function (2 of 4)</vt:lpstr>
      <vt:lpstr>Inserting a Function (3 of 4)</vt:lpstr>
      <vt:lpstr>Inserting a Function (4 of 4)</vt:lpstr>
      <vt:lpstr>Inserting Basic Math and Statistics Functions (1 of 3)</vt:lpstr>
      <vt:lpstr>Inserting Basic Math and Statistics Functions (2 of 3)</vt:lpstr>
      <vt:lpstr>Inserting Basic Math and Statistics Functions (3 of 4)</vt:lpstr>
      <vt:lpstr>Using Date Functions)</vt:lpstr>
      <vt:lpstr>Using Lookup Functions) (1 of 3)</vt:lpstr>
      <vt:lpstr>Using Lookup Functions) (2 of 3)</vt:lpstr>
      <vt:lpstr>Using Lookup Functions) (3 of 3)</vt:lpstr>
      <vt:lpstr>Using The PMT Function)</vt:lpstr>
      <vt:lpstr>Using The IF Function) (1 of 3)</vt:lpstr>
      <vt:lpstr>Using The IF Function) (2 of 3)</vt:lpstr>
      <vt:lpstr>Using The IF Function) (3 of 3)</vt:lpstr>
      <vt:lpstr>Copyright</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Microsoft Office 2019 - Access Chapter 1</dc:title>
  <dc:subject>Workforce Readiness</dc:subject>
  <dc:creator/>
  <cp:keywords>IT</cp:keywords>
  <cp:lastModifiedBy>Exploring Series</cp:lastModifiedBy>
  <cp:revision>386</cp:revision>
  <dcterms:modified xsi:type="dcterms:W3CDTF">2019-04-29T19:48:34Z</dcterms:modified>
</cp:coreProperties>
</file>