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11" r:id="rId1"/>
  </p:sldMasterIdLst>
  <p:notesMasterIdLst>
    <p:notesMasterId r:id="rId36"/>
  </p:notesMasterIdLst>
  <p:sldIdLst>
    <p:sldId id="256" r:id="rId2"/>
    <p:sldId id="257" r:id="rId3"/>
    <p:sldId id="297" r:id="rId4"/>
    <p:sldId id="260" r:id="rId5"/>
    <p:sldId id="261" r:id="rId6"/>
    <p:sldId id="298" r:id="rId7"/>
    <p:sldId id="299" r:id="rId8"/>
    <p:sldId id="264" r:id="rId9"/>
    <p:sldId id="266" r:id="rId10"/>
    <p:sldId id="267" r:id="rId11"/>
    <p:sldId id="265" r:id="rId12"/>
    <p:sldId id="271" r:id="rId13"/>
    <p:sldId id="274" r:id="rId14"/>
    <p:sldId id="310" r:id="rId15"/>
    <p:sldId id="300" r:id="rId16"/>
    <p:sldId id="275" r:id="rId17"/>
    <p:sldId id="276" r:id="rId18"/>
    <p:sldId id="277" r:id="rId19"/>
    <p:sldId id="278" r:id="rId20"/>
    <p:sldId id="301" r:id="rId21"/>
    <p:sldId id="280" r:id="rId22"/>
    <p:sldId id="283" r:id="rId23"/>
    <p:sldId id="285" r:id="rId24"/>
    <p:sldId id="290" r:id="rId25"/>
    <p:sldId id="291" r:id="rId26"/>
    <p:sldId id="292" r:id="rId27"/>
    <p:sldId id="302" r:id="rId28"/>
    <p:sldId id="303" r:id="rId29"/>
    <p:sldId id="304" r:id="rId30"/>
    <p:sldId id="305" r:id="rId31"/>
    <p:sldId id="306" r:id="rId32"/>
    <p:sldId id="307" r:id="rId33"/>
    <p:sldId id="308" r:id="rId34"/>
    <p:sldId id="309" r:id="rId35"/>
  </p:sldIdLst>
  <p:sldSz cx="9144000" cy="6858000" type="screen4x3"/>
  <p:notesSz cx="6858000" cy="9144000"/>
  <p:custDataLst>
    <p:tags r:id="rId37"/>
  </p:custDataLst>
  <p:defaultTextStyle>
    <a:defPPr>
      <a:defRPr lang="en-US"/>
    </a:defPPr>
    <a:lvl1pPr algn="l"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646" autoAdjust="0"/>
    <p:restoredTop sz="82488" autoAdjust="0"/>
  </p:normalViewPr>
  <p:slideViewPr>
    <p:cSldViewPr>
      <p:cViewPr varScale="1">
        <p:scale>
          <a:sx n="56" d="100"/>
          <a:sy n="56" d="100"/>
        </p:scale>
        <p:origin x="-1818" y="-96"/>
      </p:cViewPr>
      <p:guideLst>
        <p:guide orient="horz" pos="2160"/>
        <p:guide pos="2880"/>
      </p:guideLst>
    </p:cSldViewPr>
  </p:slideViewPr>
  <p:outlineViewPr>
    <p:cViewPr>
      <p:scale>
        <a:sx n="33" d="100"/>
        <a:sy n="33" d="100"/>
      </p:scale>
      <p:origin x="96" y="13690"/>
    </p:cViewPr>
  </p:outlineViewPr>
  <p:notesTextViewPr>
    <p:cViewPr>
      <p:scale>
        <a:sx n="1" d="1"/>
        <a:sy n="1" d="1"/>
      </p:scale>
      <p:origin x="0" y="0"/>
    </p:cViewPr>
  </p:notesTextViewPr>
  <p:sorterViewPr>
    <p:cViewPr>
      <p:scale>
        <a:sx n="90" d="100"/>
        <a:sy n="90" d="100"/>
      </p:scale>
      <p:origin x="0" y="9523"/>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gs" Target="tags/tag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6E95F780-11F1-44E0-9E9F-1C341CCA99FB}" type="datetime1">
              <a:rPr lang="en-US" altLang="en-US"/>
              <a:pPr/>
              <a:t>7/29/2016</a:t>
            </a:fld>
            <a:endParaRPr lang="en-US" alt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301598D8-36A8-4854-B5E2-180976C60FFB}" type="slidenum">
              <a:rPr lang="en-US" altLang="en-US"/>
              <a:pPr/>
              <a:t>‹#›</a:t>
            </a:fld>
            <a:endParaRPr lang="en-US" altLang="en-US" dirty="0"/>
          </a:p>
        </p:txBody>
      </p:sp>
    </p:spTree>
    <p:extLst>
      <p:ext uri="{BB962C8B-B14F-4D97-AF65-F5344CB8AC3E}">
        <p14:creationId xmlns:p14="http://schemas.microsoft.com/office/powerpoint/2010/main" val="130749871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S PGothic" pitchFamily="34" charset="-128"/>
        <a:cs typeface="ＭＳ Ｐゴシック" pitchFamily="42" charset="-128"/>
      </a:defRPr>
    </a:lvl1pPr>
    <a:lvl2pPr marL="457200" algn="l" rtl="0" eaLnBrk="0" fontAlgn="base" hangingPunct="0">
      <a:spcBef>
        <a:spcPct val="30000"/>
      </a:spcBef>
      <a:spcAft>
        <a:spcPct val="0"/>
      </a:spcAft>
      <a:defRPr sz="1200" kern="1200">
        <a:solidFill>
          <a:schemeClr val="tx1"/>
        </a:solidFill>
        <a:latin typeface="+mn-lt"/>
        <a:ea typeface="MS PGothic" pitchFamily="34" charset="-128"/>
        <a:cs typeface="+mn-cs"/>
      </a:defRPr>
    </a:lvl2pPr>
    <a:lvl3pPr marL="914400" algn="l" rtl="0" eaLnBrk="0" fontAlgn="base" hangingPunct="0">
      <a:spcBef>
        <a:spcPct val="30000"/>
      </a:spcBef>
      <a:spcAft>
        <a:spcPct val="0"/>
      </a:spcAft>
      <a:defRPr sz="1200" kern="1200">
        <a:solidFill>
          <a:schemeClr val="tx1"/>
        </a:solidFill>
        <a:latin typeface="+mn-lt"/>
        <a:ea typeface="MS PGothic" pitchFamily="34" charset="-128"/>
        <a:cs typeface="+mn-cs"/>
      </a:defRPr>
    </a:lvl3pPr>
    <a:lvl4pPr marL="1371600" algn="l" rtl="0" eaLnBrk="0" fontAlgn="base" hangingPunct="0">
      <a:spcBef>
        <a:spcPct val="30000"/>
      </a:spcBef>
      <a:spcAft>
        <a:spcPct val="0"/>
      </a:spcAft>
      <a:defRPr sz="1200" kern="1200">
        <a:solidFill>
          <a:schemeClr val="tx1"/>
        </a:solidFill>
        <a:latin typeface="+mn-lt"/>
        <a:ea typeface="MS PGothic" pitchFamily="34" charset="-128"/>
        <a:cs typeface="+mn-cs"/>
      </a:defRPr>
    </a:lvl4pPr>
    <a:lvl5pPr marL="1828800" algn="l" rtl="0" eaLnBrk="0" fontAlgn="base" hangingPunct="0">
      <a:spcBef>
        <a:spcPct val="30000"/>
      </a:spcBef>
      <a:spcAft>
        <a:spcPct val="0"/>
      </a:spcAft>
      <a:defRPr sz="1200" kern="1200">
        <a:solidFill>
          <a:schemeClr val="tx1"/>
        </a:solidFill>
        <a:latin typeface="+mn-lt"/>
        <a:ea typeface="MS PGothic" pitchFamily="3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S PGothic" pitchFamily="34" charset="-128"/>
                <a:cs typeface="ＭＳ Ｐゴシック" pitchFamily="42" charset="-128"/>
              </a:rPr>
              <a:t>After studying this chapter, you should be able to do the following:</a:t>
            </a:r>
          </a:p>
          <a:p>
            <a:r>
              <a:rPr lang="en-US" sz="1200" b="1" i="0" u="none" strike="noStrike" kern="1200" baseline="0" dirty="0" smtClean="0">
                <a:solidFill>
                  <a:schemeClr val="tx1"/>
                </a:solidFill>
                <a:latin typeface="+mn-lt"/>
                <a:ea typeface="MS PGothic" pitchFamily="34" charset="-128"/>
                <a:cs typeface="ＭＳ Ｐゴシック" pitchFamily="42" charset="-128"/>
              </a:rPr>
              <a:t>12-1</a:t>
            </a:r>
            <a:r>
              <a:rPr lang="en-US" sz="1200" b="1" i="0" u="none" strike="noStrike" kern="1200" baseline="0" dirty="0" smtClean="0">
                <a:solidFill>
                  <a:schemeClr val="tx1"/>
                </a:solidFill>
                <a:latin typeface="+mn-lt"/>
                <a:ea typeface="MS PGothic" pitchFamily="34" charset="-128"/>
                <a:cs typeface="ＭＳ Ｐゴシック" pitchFamily="42" charset="-128"/>
              </a:rPr>
              <a:t>. </a:t>
            </a:r>
            <a:r>
              <a:rPr lang="en-US" sz="1200" b="0" i="0" u="none" strike="noStrike" kern="1200" baseline="0" dirty="0" smtClean="0">
                <a:solidFill>
                  <a:schemeClr val="tx1"/>
                </a:solidFill>
                <a:latin typeface="+mn-lt"/>
                <a:ea typeface="MS PGothic" pitchFamily="34" charset="-128"/>
                <a:cs typeface="ＭＳ Ｐゴシック" pitchFamily="42" charset="-128"/>
              </a:rPr>
              <a:t>Discuss the nature of doing business globally, including language and labor union</a:t>
            </a:r>
          </a:p>
          <a:p>
            <a:r>
              <a:rPr lang="en-US" sz="1200" b="0" i="0" u="none" strike="noStrike" kern="1200" baseline="0" dirty="0" smtClean="0">
                <a:solidFill>
                  <a:schemeClr val="tx1"/>
                </a:solidFill>
                <a:latin typeface="+mn-lt"/>
                <a:ea typeface="MS PGothic" pitchFamily="34" charset="-128"/>
                <a:cs typeface="ＭＳ Ｐゴシック" pitchFamily="42" charset="-128"/>
              </a:rPr>
              <a:t>issues.</a:t>
            </a:r>
          </a:p>
          <a:p>
            <a:r>
              <a:rPr lang="en-US" sz="1200" b="1" i="0" u="none" strike="noStrike" kern="1200" baseline="0" dirty="0" smtClean="0">
                <a:solidFill>
                  <a:schemeClr val="tx1"/>
                </a:solidFill>
                <a:latin typeface="+mn-lt"/>
                <a:ea typeface="MS PGothic" pitchFamily="34" charset="-128"/>
                <a:cs typeface="ＭＳ Ｐゴシック" pitchFamily="42" charset="-128"/>
              </a:rPr>
              <a:t>12-2</a:t>
            </a:r>
            <a:r>
              <a:rPr lang="en-US" sz="1200" b="1" i="0" u="none" strike="noStrike" kern="1200" baseline="0" dirty="0" smtClean="0">
                <a:solidFill>
                  <a:schemeClr val="tx1"/>
                </a:solidFill>
                <a:latin typeface="+mn-lt"/>
                <a:ea typeface="MS PGothic" pitchFamily="34" charset="-128"/>
                <a:cs typeface="ＭＳ Ｐゴシック" pitchFamily="42" charset="-128"/>
              </a:rPr>
              <a:t>. </a:t>
            </a:r>
            <a:r>
              <a:rPr lang="en-US" sz="1200" b="0" i="0" u="none" strike="noStrike" kern="1200" baseline="0" dirty="0" smtClean="0">
                <a:solidFill>
                  <a:schemeClr val="tx1"/>
                </a:solidFill>
                <a:latin typeface="+mn-lt"/>
                <a:ea typeface="MS PGothic" pitchFamily="34" charset="-128"/>
                <a:cs typeface="ＭＳ Ｐゴシック" pitchFamily="42" charset="-128"/>
              </a:rPr>
              <a:t>Explain the advantages and disadvantages of doing business globally.</a:t>
            </a:r>
          </a:p>
          <a:p>
            <a:r>
              <a:rPr lang="en-US" sz="1200" b="1" i="0" u="none" strike="noStrike" kern="1200" baseline="0" dirty="0" smtClean="0">
                <a:solidFill>
                  <a:schemeClr val="tx1"/>
                </a:solidFill>
                <a:latin typeface="+mn-lt"/>
                <a:ea typeface="MS PGothic" pitchFamily="34" charset="-128"/>
                <a:cs typeface="ＭＳ Ｐゴシック" pitchFamily="42" charset="-128"/>
              </a:rPr>
              <a:t>12-3</a:t>
            </a:r>
            <a:r>
              <a:rPr lang="en-US" sz="1200" b="1" i="0" u="none" strike="noStrike" kern="1200" baseline="0" dirty="0" smtClean="0">
                <a:solidFill>
                  <a:schemeClr val="tx1"/>
                </a:solidFill>
                <a:latin typeface="+mn-lt"/>
                <a:ea typeface="MS PGothic" pitchFamily="34" charset="-128"/>
                <a:cs typeface="ＭＳ Ｐゴシック" pitchFamily="42" charset="-128"/>
              </a:rPr>
              <a:t>. </a:t>
            </a:r>
            <a:r>
              <a:rPr lang="en-US" sz="1200" b="0" i="0" u="none" strike="noStrike" kern="1200" baseline="0" dirty="0" smtClean="0">
                <a:solidFill>
                  <a:schemeClr val="tx1"/>
                </a:solidFill>
                <a:latin typeface="+mn-lt"/>
                <a:ea typeface="MS PGothic" pitchFamily="34" charset="-128"/>
                <a:cs typeface="ＭＳ Ｐゴシック" pitchFamily="42" charset="-128"/>
              </a:rPr>
              <a:t>Discuss the global challenge facing firms and why this is a strategic issue.</a:t>
            </a:r>
          </a:p>
          <a:p>
            <a:r>
              <a:rPr lang="en-US" sz="1200" b="1" i="0" u="none" strike="noStrike" kern="1200" baseline="0" dirty="0" smtClean="0">
                <a:solidFill>
                  <a:schemeClr val="tx1"/>
                </a:solidFill>
                <a:latin typeface="+mn-lt"/>
                <a:ea typeface="MS PGothic" pitchFamily="34" charset="-128"/>
                <a:cs typeface="ＭＳ Ｐゴシック" pitchFamily="42" charset="-128"/>
              </a:rPr>
              <a:t>12-4</a:t>
            </a:r>
            <a:r>
              <a:rPr lang="en-US" sz="1200" b="1" i="0" u="none" strike="noStrike" kern="1200" baseline="0" dirty="0" smtClean="0">
                <a:solidFill>
                  <a:schemeClr val="tx1"/>
                </a:solidFill>
                <a:latin typeface="+mn-lt"/>
                <a:ea typeface="MS PGothic" pitchFamily="34" charset="-128"/>
                <a:cs typeface="ＭＳ Ｐゴシック" pitchFamily="42" charset="-128"/>
              </a:rPr>
              <a:t>. </a:t>
            </a:r>
            <a:r>
              <a:rPr lang="en-US" sz="1200" b="0" i="0" u="none" strike="noStrike" kern="1200" baseline="0" dirty="0" smtClean="0">
                <a:solidFill>
                  <a:schemeClr val="tx1"/>
                </a:solidFill>
                <a:latin typeface="+mn-lt"/>
                <a:ea typeface="MS PGothic" pitchFamily="34" charset="-128"/>
                <a:cs typeface="ＭＳ Ｐゴシック" pitchFamily="42" charset="-128"/>
              </a:rPr>
              <a:t>Discuss tax rates and tax inversions as strategic issues.</a:t>
            </a:r>
          </a:p>
          <a:p>
            <a:r>
              <a:rPr lang="en-US" sz="1200" b="1" i="0" u="none" strike="noStrike" kern="1200" baseline="0" dirty="0" smtClean="0">
                <a:solidFill>
                  <a:schemeClr val="tx1"/>
                </a:solidFill>
                <a:latin typeface="+mn-lt"/>
                <a:ea typeface="MS PGothic" pitchFamily="34" charset="-128"/>
                <a:cs typeface="ＭＳ Ｐゴシック" pitchFamily="42" charset="-128"/>
              </a:rPr>
              <a:t>12-5</a:t>
            </a:r>
            <a:r>
              <a:rPr lang="en-US" sz="1200" b="1" i="0" u="none" strike="noStrike" kern="1200" baseline="0" dirty="0" smtClean="0">
                <a:solidFill>
                  <a:schemeClr val="tx1"/>
                </a:solidFill>
                <a:latin typeface="+mn-lt"/>
                <a:ea typeface="MS PGothic" pitchFamily="34" charset="-128"/>
                <a:cs typeface="ＭＳ Ｐゴシック" pitchFamily="42" charset="-128"/>
              </a:rPr>
              <a:t>. </a:t>
            </a:r>
            <a:r>
              <a:rPr lang="en-US" sz="1200" b="0" i="0" u="none" strike="noStrike" kern="1200" baseline="0" dirty="0" smtClean="0">
                <a:solidFill>
                  <a:schemeClr val="tx1"/>
                </a:solidFill>
                <a:latin typeface="+mn-lt"/>
                <a:ea typeface="MS PGothic" pitchFamily="34" charset="-128"/>
                <a:cs typeface="ＭＳ Ｐゴシック" pitchFamily="42" charset="-128"/>
              </a:rPr>
              <a:t>Compare and contrast American business culture versus foreign business cultures;</a:t>
            </a:r>
          </a:p>
          <a:p>
            <a:r>
              <a:rPr lang="en-US" sz="1200" b="0" i="0" u="none" strike="noStrike" kern="1200" baseline="0" dirty="0" smtClean="0">
                <a:solidFill>
                  <a:schemeClr val="tx1"/>
                </a:solidFill>
                <a:latin typeface="+mn-lt"/>
                <a:ea typeface="MS PGothic" pitchFamily="34" charset="-128"/>
                <a:cs typeface="ＭＳ Ｐゴシック" pitchFamily="42" charset="-128"/>
              </a:rPr>
              <a:t>explain why this is a strategic issue.</a:t>
            </a:r>
          </a:p>
          <a:p>
            <a:r>
              <a:rPr lang="en-US" sz="1200" b="1" i="0" u="none" strike="noStrike" kern="1200" baseline="0" dirty="0" smtClean="0">
                <a:solidFill>
                  <a:schemeClr val="tx1"/>
                </a:solidFill>
                <a:latin typeface="+mn-lt"/>
                <a:ea typeface="MS PGothic" pitchFamily="34" charset="-128"/>
                <a:cs typeface="ＭＳ Ｐゴシック" pitchFamily="42" charset="-128"/>
              </a:rPr>
              <a:t>12-6</a:t>
            </a:r>
            <a:r>
              <a:rPr lang="en-US" sz="1200" b="1" i="0" u="none" strike="noStrike" kern="1200" baseline="0" dirty="0" smtClean="0">
                <a:solidFill>
                  <a:schemeClr val="tx1"/>
                </a:solidFill>
                <a:latin typeface="+mn-lt"/>
                <a:ea typeface="MS PGothic" pitchFamily="34" charset="-128"/>
                <a:cs typeface="ＭＳ Ｐゴシック" pitchFamily="42" charset="-128"/>
              </a:rPr>
              <a:t>. </a:t>
            </a:r>
            <a:r>
              <a:rPr lang="en-US" sz="1200" b="0" i="0" u="none" strike="noStrike" kern="1200" baseline="0" dirty="0" smtClean="0">
                <a:solidFill>
                  <a:schemeClr val="tx1"/>
                </a:solidFill>
                <a:latin typeface="+mn-lt"/>
                <a:ea typeface="MS PGothic" pitchFamily="34" charset="-128"/>
                <a:cs typeface="ＭＳ Ｐゴシック" pitchFamily="42" charset="-128"/>
              </a:rPr>
              <a:t>Discuss the business culture found in Mexico, Japan, China, and India; explain why</a:t>
            </a:r>
          </a:p>
          <a:p>
            <a:r>
              <a:rPr lang="en-US" sz="1200" b="0" i="0" u="none" strike="noStrike" kern="1200" baseline="0" dirty="0" smtClean="0">
                <a:solidFill>
                  <a:schemeClr val="tx1"/>
                </a:solidFill>
                <a:latin typeface="+mn-lt"/>
                <a:ea typeface="MS PGothic" pitchFamily="34" charset="-128"/>
                <a:cs typeface="ＭＳ Ｐゴシック" pitchFamily="42" charset="-128"/>
              </a:rPr>
              <a:t>this is a strategic issue.</a:t>
            </a:r>
          </a:p>
          <a:p>
            <a:r>
              <a:rPr lang="en-US" sz="1200" b="1" i="0" u="none" strike="noStrike" kern="1200" baseline="0" dirty="0" smtClean="0">
                <a:solidFill>
                  <a:schemeClr val="tx1"/>
                </a:solidFill>
                <a:latin typeface="+mn-lt"/>
                <a:ea typeface="MS PGothic" pitchFamily="34" charset="-128"/>
                <a:cs typeface="ＭＳ Ｐゴシック" pitchFamily="42" charset="-128"/>
              </a:rPr>
              <a:t>12-7</a:t>
            </a:r>
            <a:r>
              <a:rPr lang="en-US" sz="1200" b="1" i="0" u="none" strike="noStrike" kern="1200" baseline="0" dirty="0" smtClean="0">
                <a:solidFill>
                  <a:schemeClr val="tx1"/>
                </a:solidFill>
                <a:latin typeface="+mn-lt"/>
                <a:ea typeface="MS PGothic" pitchFamily="34" charset="-128"/>
                <a:cs typeface="ＭＳ Ｐゴシック" pitchFamily="42" charset="-128"/>
              </a:rPr>
              <a:t>. </a:t>
            </a:r>
            <a:r>
              <a:rPr lang="en-US" sz="1200" b="0" i="0" u="none" strike="noStrike" kern="1200" baseline="0" dirty="0" smtClean="0">
                <a:solidFill>
                  <a:schemeClr val="tx1"/>
                </a:solidFill>
                <a:latin typeface="+mn-lt"/>
                <a:ea typeface="MS PGothic" pitchFamily="34" charset="-128"/>
                <a:cs typeface="ＭＳ Ｐゴシック" pitchFamily="42" charset="-128"/>
              </a:rPr>
              <a:t>Discuss the business climate in Africa, China, Indonesia, India, Japan, Mexico, and</a:t>
            </a:r>
          </a:p>
          <a:p>
            <a:r>
              <a:rPr lang="en-US" sz="1200" b="0" i="0" u="none" strike="noStrike" kern="1200" baseline="0" dirty="0" smtClean="0">
                <a:solidFill>
                  <a:schemeClr val="tx1"/>
                </a:solidFill>
                <a:latin typeface="+mn-lt"/>
                <a:ea typeface="MS PGothic" pitchFamily="34" charset="-128"/>
                <a:cs typeface="ＭＳ Ｐゴシック" pitchFamily="42" charset="-128"/>
              </a:rPr>
              <a:t>Vietnam; explain why this is a strategic issue.</a:t>
            </a:r>
            <a:endParaRPr lang="en-US" dirty="0"/>
          </a:p>
        </p:txBody>
      </p:sp>
      <p:sp>
        <p:nvSpPr>
          <p:cNvPr id="4" name="Slide Number Placeholder 3"/>
          <p:cNvSpPr>
            <a:spLocks noGrp="1"/>
          </p:cNvSpPr>
          <p:nvPr>
            <p:ph type="sldNum" sz="quarter" idx="10"/>
          </p:nvPr>
        </p:nvSpPr>
        <p:spPr/>
        <p:txBody>
          <a:bodyPr/>
          <a:lstStyle/>
          <a:p>
            <a:fld id="{301598D8-36A8-4854-B5E2-180976C60FFB}" type="slidenum">
              <a:rPr lang="en-US" altLang="en-US" smtClean="0"/>
              <a:pPr/>
              <a:t>2</a:t>
            </a:fld>
            <a:endParaRPr lang="en-US" altLang="en-US" dirty="0"/>
          </a:p>
        </p:txBody>
      </p:sp>
    </p:spTree>
    <p:extLst>
      <p:ext uri="{BB962C8B-B14F-4D97-AF65-F5344CB8AC3E}">
        <p14:creationId xmlns:p14="http://schemas.microsoft.com/office/powerpoint/2010/main" val="163844210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S PGothic" pitchFamily="34" charset="-128"/>
                <a:cs typeface="ＭＳ Ｐゴシック" pitchFamily="42" charset="-128"/>
              </a:rPr>
              <a:t>Few companies can afford to ignore the presence of international competition. Firms that seem insulated and comfortable today may be vulnerable tomorrow.</a:t>
            </a:r>
            <a:endParaRPr lang="en-US" dirty="0"/>
          </a:p>
        </p:txBody>
      </p:sp>
      <p:sp>
        <p:nvSpPr>
          <p:cNvPr id="4" name="Slide Number Placeholder 3"/>
          <p:cNvSpPr>
            <a:spLocks noGrp="1"/>
          </p:cNvSpPr>
          <p:nvPr>
            <p:ph type="sldNum" sz="quarter" idx="10"/>
          </p:nvPr>
        </p:nvSpPr>
        <p:spPr/>
        <p:txBody>
          <a:bodyPr/>
          <a:lstStyle/>
          <a:p>
            <a:fld id="{301598D8-36A8-4854-B5E2-180976C60FFB}" type="slidenum">
              <a:rPr lang="en-US" altLang="en-US" smtClean="0"/>
              <a:pPr/>
              <a:t>12</a:t>
            </a:fld>
            <a:endParaRPr lang="en-US" altLang="en-US" dirty="0"/>
          </a:p>
        </p:txBody>
      </p:sp>
    </p:spTree>
    <p:extLst>
      <p:ext uri="{BB962C8B-B14F-4D97-AF65-F5344CB8AC3E}">
        <p14:creationId xmlns:p14="http://schemas.microsoft.com/office/powerpoint/2010/main" val="403721286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S PGothic" pitchFamily="34" charset="-128"/>
                <a:cs typeface="ＭＳ Ｐゴシック" pitchFamily="42" charset="-128"/>
              </a:rPr>
              <a:t>Tax rates in countries are important in strategic decisions regarding where to build manufacturing facilities or retail stores or even where to acquire other firms. High corporate tax rates deter investment in new factories and also provide strong incentives for corporations to avoid and evade taxes. Corporate tax rates vary considerably across countries and companies.</a:t>
            </a:r>
            <a:endParaRPr lang="en-US" dirty="0"/>
          </a:p>
        </p:txBody>
      </p:sp>
      <p:sp>
        <p:nvSpPr>
          <p:cNvPr id="4" name="Slide Number Placeholder 3"/>
          <p:cNvSpPr>
            <a:spLocks noGrp="1"/>
          </p:cNvSpPr>
          <p:nvPr>
            <p:ph type="sldNum" sz="quarter" idx="10"/>
          </p:nvPr>
        </p:nvSpPr>
        <p:spPr/>
        <p:txBody>
          <a:bodyPr/>
          <a:lstStyle/>
          <a:p>
            <a:fld id="{301598D8-36A8-4854-B5E2-180976C60FFB}" type="slidenum">
              <a:rPr lang="en-US" altLang="en-US" smtClean="0"/>
              <a:pPr/>
              <a:t>13</a:t>
            </a:fld>
            <a:endParaRPr lang="en-US" altLang="en-US" dirty="0"/>
          </a:p>
        </p:txBody>
      </p:sp>
    </p:spTree>
    <p:extLst>
      <p:ext uri="{BB962C8B-B14F-4D97-AF65-F5344CB8AC3E}">
        <p14:creationId xmlns:p14="http://schemas.microsoft.com/office/powerpoint/2010/main" val="30605982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S PGothic" pitchFamily="34" charset="-128"/>
                <a:cs typeface="ＭＳ Ｐゴシック" pitchFamily="42" charset="-128"/>
              </a:rPr>
              <a:t>An excellent website to visit on this topic is www.worldbusinessculture.com, where you may select any country in the world and check out how business culture varies in that country versus other lands.</a:t>
            </a:r>
            <a:endParaRPr lang="en-US" dirty="0"/>
          </a:p>
        </p:txBody>
      </p:sp>
      <p:sp>
        <p:nvSpPr>
          <p:cNvPr id="4" name="Slide Number Placeholder 3"/>
          <p:cNvSpPr>
            <a:spLocks noGrp="1"/>
          </p:cNvSpPr>
          <p:nvPr>
            <p:ph type="sldNum" sz="quarter" idx="10"/>
          </p:nvPr>
        </p:nvSpPr>
        <p:spPr/>
        <p:txBody>
          <a:bodyPr/>
          <a:lstStyle/>
          <a:p>
            <a:fld id="{301598D8-36A8-4854-B5E2-180976C60FFB}" type="slidenum">
              <a:rPr lang="en-US" altLang="en-US" smtClean="0"/>
              <a:pPr/>
              <a:t>15</a:t>
            </a:fld>
            <a:endParaRPr lang="en-US" altLang="en-US" dirty="0"/>
          </a:p>
        </p:txBody>
      </p:sp>
    </p:spTree>
    <p:extLst>
      <p:ext uri="{BB962C8B-B14F-4D97-AF65-F5344CB8AC3E}">
        <p14:creationId xmlns:p14="http://schemas.microsoft.com/office/powerpoint/2010/main" val="14883776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slide </a:t>
            </a:r>
            <a:r>
              <a:rPr lang="en-US" sz="1200" b="0" i="0" u="none" strike="noStrike" kern="1200" baseline="0" dirty="0" smtClean="0">
                <a:solidFill>
                  <a:schemeClr val="tx1"/>
                </a:solidFill>
                <a:latin typeface="+mn-lt"/>
                <a:ea typeface="MS PGothic" pitchFamily="34" charset="-128"/>
                <a:cs typeface="ＭＳ Ｐゴシック" pitchFamily="42" charset="-128"/>
              </a:rPr>
              <a:t>lists some of the cultural differences or pitfalls that U.S. managers should know and understand.</a:t>
            </a:r>
            <a:endParaRPr lang="en-US" dirty="0"/>
          </a:p>
        </p:txBody>
      </p:sp>
      <p:sp>
        <p:nvSpPr>
          <p:cNvPr id="4" name="Slide Number Placeholder 3"/>
          <p:cNvSpPr>
            <a:spLocks noGrp="1"/>
          </p:cNvSpPr>
          <p:nvPr>
            <p:ph type="sldNum" sz="quarter" idx="10"/>
          </p:nvPr>
        </p:nvSpPr>
        <p:spPr/>
        <p:txBody>
          <a:bodyPr/>
          <a:lstStyle/>
          <a:p>
            <a:fld id="{301598D8-36A8-4854-B5E2-180976C60FFB}" type="slidenum">
              <a:rPr lang="en-US" altLang="en-US" smtClean="0"/>
              <a:pPr/>
              <a:t>16</a:t>
            </a:fld>
            <a:endParaRPr lang="en-US" altLang="en-US" dirty="0"/>
          </a:p>
        </p:txBody>
      </p:sp>
    </p:spTree>
    <p:extLst>
      <p:ext uri="{BB962C8B-B14F-4D97-AF65-F5344CB8AC3E}">
        <p14:creationId xmlns:p14="http://schemas.microsoft.com/office/powerpoint/2010/main" val="281959092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S PGothic" pitchFamily="34" charset="-128"/>
                <a:cs typeface="ＭＳ Ｐゴシック" pitchFamily="42" charset="-128"/>
              </a:rPr>
              <a:t>Rose Knotts summarized some important cultural differences between U.S. and foreign managers. Awareness and consideration of these differences listed on the next four slides can enable a manager to be more effective, regardless of his or her own nationality.</a:t>
            </a:r>
            <a:endParaRPr lang="en-US" dirty="0"/>
          </a:p>
        </p:txBody>
      </p:sp>
      <p:sp>
        <p:nvSpPr>
          <p:cNvPr id="4" name="Slide Number Placeholder 3"/>
          <p:cNvSpPr>
            <a:spLocks noGrp="1"/>
          </p:cNvSpPr>
          <p:nvPr>
            <p:ph type="sldNum" sz="quarter" idx="10"/>
          </p:nvPr>
        </p:nvSpPr>
        <p:spPr/>
        <p:txBody>
          <a:bodyPr/>
          <a:lstStyle/>
          <a:p>
            <a:fld id="{301598D8-36A8-4854-B5E2-180976C60FFB}" type="slidenum">
              <a:rPr lang="en-US" altLang="en-US" smtClean="0"/>
              <a:pPr/>
              <a:t>17</a:t>
            </a:fld>
            <a:endParaRPr lang="en-US" altLang="en-US" dirty="0"/>
          </a:p>
        </p:txBody>
      </p:sp>
    </p:spTree>
    <p:extLst>
      <p:ext uri="{BB962C8B-B14F-4D97-AF65-F5344CB8AC3E}">
        <p14:creationId xmlns:p14="http://schemas.microsoft.com/office/powerpoint/2010/main" val="134559853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1" u="none" strike="noStrike" kern="1200" baseline="0" dirty="0" smtClean="0">
                <a:solidFill>
                  <a:schemeClr val="tx1"/>
                </a:solidFill>
                <a:latin typeface="+mn-lt"/>
                <a:ea typeface="MS PGothic" pitchFamily="34" charset="-128"/>
                <a:cs typeface="ＭＳ Ｐゴシック" pitchFamily="42" charset="-128"/>
              </a:rPr>
              <a:t>Communication </a:t>
            </a:r>
            <a:r>
              <a:rPr lang="en-US" sz="1200" b="0" i="0" u="none" strike="noStrike" kern="1200" baseline="0" dirty="0" smtClean="0">
                <a:solidFill>
                  <a:schemeClr val="tx1"/>
                </a:solidFill>
                <a:latin typeface="+mn-lt"/>
                <a:ea typeface="MS PGothic" pitchFamily="34" charset="-128"/>
                <a:cs typeface="ＭＳ Ｐゴシック" pitchFamily="42" charset="-128"/>
              </a:rPr>
              <a:t>may be the most important word in strategic management. Americans increasingly interact with managers in other countries, so it is important to understand communication differences across countries.</a:t>
            </a:r>
            <a:endParaRPr lang="en-US" dirty="0"/>
          </a:p>
        </p:txBody>
      </p:sp>
      <p:sp>
        <p:nvSpPr>
          <p:cNvPr id="4" name="Slide Number Placeholder 3"/>
          <p:cNvSpPr>
            <a:spLocks noGrp="1"/>
          </p:cNvSpPr>
          <p:nvPr>
            <p:ph type="sldNum" sz="quarter" idx="10"/>
          </p:nvPr>
        </p:nvSpPr>
        <p:spPr/>
        <p:txBody>
          <a:bodyPr/>
          <a:lstStyle/>
          <a:p>
            <a:fld id="{301598D8-36A8-4854-B5E2-180976C60FFB}" type="slidenum">
              <a:rPr lang="en-US" altLang="en-US" smtClean="0"/>
              <a:pPr/>
              <a:t>21</a:t>
            </a:fld>
            <a:endParaRPr lang="en-US" altLang="en-US" dirty="0"/>
          </a:p>
        </p:txBody>
      </p:sp>
    </p:spTree>
    <p:extLst>
      <p:ext uri="{BB962C8B-B14F-4D97-AF65-F5344CB8AC3E}">
        <p14:creationId xmlns:p14="http://schemas.microsoft.com/office/powerpoint/2010/main" val="168130499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S PGothic" pitchFamily="34" charset="-128"/>
                <a:cs typeface="ＭＳ Ｐゴシック" pitchFamily="42" charset="-128"/>
              </a:rPr>
              <a:t>Mexico is an authoritarian society in terms of schools, churches, businesses, and families.</a:t>
            </a:r>
            <a:endParaRPr lang="en-US" dirty="0"/>
          </a:p>
        </p:txBody>
      </p:sp>
      <p:sp>
        <p:nvSpPr>
          <p:cNvPr id="4" name="Slide Number Placeholder 3"/>
          <p:cNvSpPr>
            <a:spLocks noGrp="1"/>
          </p:cNvSpPr>
          <p:nvPr>
            <p:ph type="sldNum" sz="quarter" idx="10"/>
          </p:nvPr>
        </p:nvSpPr>
        <p:spPr/>
        <p:txBody>
          <a:bodyPr/>
          <a:lstStyle/>
          <a:p>
            <a:fld id="{301598D8-36A8-4854-B5E2-180976C60FFB}" type="slidenum">
              <a:rPr lang="en-US" altLang="en-US" smtClean="0"/>
              <a:pPr/>
              <a:t>22</a:t>
            </a:fld>
            <a:endParaRPr lang="en-US" altLang="en-US" dirty="0"/>
          </a:p>
        </p:txBody>
      </p:sp>
    </p:spTree>
    <p:extLst>
      <p:ext uri="{BB962C8B-B14F-4D97-AF65-F5344CB8AC3E}">
        <p14:creationId xmlns:p14="http://schemas.microsoft.com/office/powerpoint/2010/main" val="22362078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S PGothic" pitchFamily="34" charset="-128"/>
                <a:cs typeface="ＭＳ Ｐゴシック" pitchFamily="42" charset="-128"/>
              </a:rPr>
              <a:t>Nearly all corporate activities in Japan encourage Wa among managers and employees. Wa requires that all members of a group agree and cooperate; this results in constant discussion and compromise.</a:t>
            </a:r>
            <a:endParaRPr lang="en-US" dirty="0"/>
          </a:p>
        </p:txBody>
      </p:sp>
      <p:sp>
        <p:nvSpPr>
          <p:cNvPr id="4" name="Slide Number Placeholder 3"/>
          <p:cNvSpPr>
            <a:spLocks noGrp="1"/>
          </p:cNvSpPr>
          <p:nvPr>
            <p:ph type="sldNum" sz="quarter" idx="10"/>
          </p:nvPr>
        </p:nvSpPr>
        <p:spPr/>
        <p:txBody>
          <a:bodyPr/>
          <a:lstStyle/>
          <a:p>
            <a:fld id="{301598D8-36A8-4854-B5E2-180976C60FFB}" type="slidenum">
              <a:rPr lang="en-US" altLang="en-US" smtClean="0"/>
              <a:pPr/>
              <a:t>23</a:t>
            </a:fld>
            <a:endParaRPr lang="en-US" altLang="en-US" dirty="0"/>
          </a:p>
        </p:txBody>
      </p:sp>
    </p:spTree>
    <p:extLst>
      <p:ext uri="{BB962C8B-B14F-4D97-AF65-F5344CB8AC3E}">
        <p14:creationId xmlns:p14="http://schemas.microsoft.com/office/powerpoint/2010/main" val="361895335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S PGothic" pitchFamily="34" charset="-128"/>
                <a:cs typeface="ＭＳ Ｐゴシック" pitchFamily="42" charset="-128"/>
              </a:rPr>
              <a:t>In China, greetings are formal and the oldest person is always greeted first. Like in the United States, handshakes are the most common form of greeting.</a:t>
            </a:r>
            <a:endParaRPr lang="en-US" dirty="0"/>
          </a:p>
        </p:txBody>
      </p:sp>
      <p:sp>
        <p:nvSpPr>
          <p:cNvPr id="4" name="Slide Number Placeholder 3"/>
          <p:cNvSpPr>
            <a:spLocks noGrp="1"/>
          </p:cNvSpPr>
          <p:nvPr>
            <p:ph type="sldNum" sz="quarter" idx="10"/>
          </p:nvPr>
        </p:nvSpPr>
        <p:spPr/>
        <p:txBody>
          <a:bodyPr/>
          <a:lstStyle/>
          <a:p>
            <a:fld id="{301598D8-36A8-4854-B5E2-180976C60FFB}" type="slidenum">
              <a:rPr lang="en-US" altLang="en-US" smtClean="0"/>
              <a:pPr/>
              <a:t>24</a:t>
            </a:fld>
            <a:endParaRPr lang="en-US" altLang="en-US" dirty="0"/>
          </a:p>
        </p:txBody>
      </p:sp>
    </p:spTree>
    <p:extLst>
      <p:ext uri="{BB962C8B-B14F-4D97-AF65-F5344CB8AC3E}">
        <p14:creationId xmlns:p14="http://schemas.microsoft.com/office/powerpoint/2010/main" val="410915572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S PGothic" pitchFamily="34" charset="-128"/>
                <a:cs typeface="ＭＳ Ｐゴシック" pitchFamily="42" charset="-128"/>
              </a:rPr>
              <a:t>Do not disagree publicly with anyone in India. Titles such as professor, doctor, or engineer are important in India, as is a person’s age, university degree, caste, and profession. </a:t>
            </a:r>
            <a:endParaRPr lang="en-US" dirty="0"/>
          </a:p>
        </p:txBody>
      </p:sp>
      <p:sp>
        <p:nvSpPr>
          <p:cNvPr id="4" name="Slide Number Placeholder 3"/>
          <p:cNvSpPr>
            <a:spLocks noGrp="1"/>
          </p:cNvSpPr>
          <p:nvPr>
            <p:ph type="sldNum" sz="quarter" idx="10"/>
          </p:nvPr>
        </p:nvSpPr>
        <p:spPr/>
        <p:txBody>
          <a:bodyPr/>
          <a:lstStyle/>
          <a:p>
            <a:fld id="{301598D8-36A8-4854-B5E2-180976C60FFB}" type="slidenum">
              <a:rPr lang="en-US" altLang="en-US" smtClean="0"/>
              <a:pPr/>
              <a:t>25</a:t>
            </a:fld>
            <a:endParaRPr lang="en-US" altLang="en-US" dirty="0"/>
          </a:p>
        </p:txBody>
      </p:sp>
    </p:spTree>
    <p:extLst>
      <p:ext uri="{BB962C8B-B14F-4D97-AF65-F5344CB8AC3E}">
        <p14:creationId xmlns:p14="http://schemas.microsoft.com/office/powerpoint/2010/main" val="41738018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01598D8-36A8-4854-B5E2-180976C60FFB}" type="slidenum">
              <a:rPr lang="en-US" altLang="en-US" smtClean="0"/>
              <a:pPr/>
              <a:t>3</a:t>
            </a:fld>
            <a:endParaRPr lang="en-US" altLang="en-US" dirty="0"/>
          </a:p>
        </p:txBody>
      </p:sp>
    </p:spTree>
    <p:extLst>
      <p:ext uri="{BB962C8B-B14F-4D97-AF65-F5344CB8AC3E}">
        <p14:creationId xmlns:p14="http://schemas.microsoft.com/office/powerpoint/2010/main" val="163844210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S PGothic" pitchFamily="34" charset="-128"/>
                <a:cs typeface="ＭＳ Ｐゴシック" pitchFamily="42" charset="-128"/>
              </a:rPr>
              <a:t>Use the right hand to give and receive business cards. Business cards need not be translated into Hindi but always present your business card so the recipient may read the card as it is handed to him or her. This is a nice, expected gesture in most countries around the world.</a:t>
            </a:r>
            <a:endParaRPr lang="en-US" dirty="0" smtClean="0"/>
          </a:p>
          <a:p>
            <a:endParaRPr lang="en-US" dirty="0"/>
          </a:p>
        </p:txBody>
      </p:sp>
      <p:sp>
        <p:nvSpPr>
          <p:cNvPr id="4" name="Slide Number Placeholder 3"/>
          <p:cNvSpPr>
            <a:spLocks noGrp="1"/>
          </p:cNvSpPr>
          <p:nvPr>
            <p:ph type="sldNum" sz="quarter" idx="10"/>
          </p:nvPr>
        </p:nvSpPr>
        <p:spPr/>
        <p:txBody>
          <a:bodyPr/>
          <a:lstStyle/>
          <a:p>
            <a:fld id="{301598D8-36A8-4854-B5E2-180976C60FFB}" type="slidenum">
              <a:rPr lang="en-US" altLang="en-US" smtClean="0"/>
              <a:pPr/>
              <a:t>26</a:t>
            </a:fld>
            <a:endParaRPr lang="en-US" altLang="en-US" dirty="0"/>
          </a:p>
        </p:txBody>
      </p:sp>
    </p:spTree>
    <p:extLst>
      <p:ext uri="{BB962C8B-B14F-4D97-AF65-F5344CB8AC3E}">
        <p14:creationId xmlns:p14="http://schemas.microsoft.com/office/powerpoint/2010/main" val="413809415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S PGothic" pitchFamily="34" charset="-128"/>
                <a:cs typeface="ＭＳ Ｐゴシック" pitchFamily="42" charset="-128"/>
              </a:rPr>
              <a:t>The World Bank and the International Finance Corporation annually rank 189 countries in terms of their respective ease of doing business (http://www.doingbusiness.org/rankings). The index ranks nations from 1 (best) to 189 (worst).</a:t>
            </a:r>
            <a:endParaRPr lang="en-US" dirty="0"/>
          </a:p>
        </p:txBody>
      </p:sp>
      <p:sp>
        <p:nvSpPr>
          <p:cNvPr id="4" name="Slide Number Placeholder 3"/>
          <p:cNvSpPr>
            <a:spLocks noGrp="1"/>
          </p:cNvSpPr>
          <p:nvPr>
            <p:ph type="sldNum" sz="quarter" idx="10"/>
          </p:nvPr>
        </p:nvSpPr>
        <p:spPr/>
        <p:txBody>
          <a:bodyPr/>
          <a:lstStyle/>
          <a:p>
            <a:fld id="{301598D8-36A8-4854-B5E2-180976C60FFB}" type="slidenum">
              <a:rPr lang="en-US" altLang="en-US" smtClean="0"/>
              <a:pPr/>
              <a:t>27</a:t>
            </a:fld>
            <a:endParaRPr lang="en-US" altLang="en-US" dirty="0"/>
          </a:p>
        </p:txBody>
      </p:sp>
    </p:spTree>
    <p:extLst>
      <p:ext uri="{BB962C8B-B14F-4D97-AF65-F5344CB8AC3E}">
        <p14:creationId xmlns:p14="http://schemas.microsoft.com/office/powerpoint/2010/main" val="35920344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S PGothic" pitchFamily="34" charset="-128"/>
                <a:cs typeface="ＭＳ Ｐゴシック" pitchFamily="42" charset="-128"/>
              </a:rPr>
              <a:t>The general stereotype of Africa is rapidly changing from subsistence farmers avoiding lions, to millions of smartphone-carrying consumers in cities purchasing products.</a:t>
            </a:r>
            <a:endParaRPr lang="en-US" i="0" dirty="0"/>
          </a:p>
        </p:txBody>
      </p:sp>
      <p:sp>
        <p:nvSpPr>
          <p:cNvPr id="4" name="Slide Number Placeholder 3"/>
          <p:cNvSpPr>
            <a:spLocks noGrp="1"/>
          </p:cNvSpPr>
          <p:nvPr>
            <p:ph type="sldNum" sz="quarter" idx="10"/>
          </p:nvPr>
        </p:nvSpPr>
        <p:spPr/>
        <p:txBody>
          <a:bodyPr/>
          <a:lstStyle/>
          <a:p>
            <a:fld id="{301598D8-36A8-4854-B5E2-180976C60FFB}" type="slidenum">
              <a:rPr lang="en-US" altLang="en-US" smtClean="0"/>
              <a:pPr/>
              <a:t>28</a:t>
            </a:fld>
            <a:endParaRPr lang="en-US" altLang="en-US" dirty="0"/>
          </a:p>
        </p:txBody>
      </p:sp>
    </p:spTree>
    <p:extLst>
      <p:ext uri="{BB962C8B-B14F-4D97-AF65-F5344CB8AC3E}">
        <p14:creationId xmlns:p14="http://schemas.microsoft.com/office/powerpoint/2010/main" val="216668266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S PGothic" pitchFamily="34" charset="-128"/>
                <a:cs typeface="ＭＳ Ｐゴシック" pitchFamily="42" charset="-128"/>
              </a:rPr>
              <a:t>China’s economic growth has slowed to 6.8 percent, led especially by a domestic-property slump that has dented construction activity and demand for materials such as steel and cement. Ruling Communist Party leaders are calling the situation the “new normal” of slower growth as the government tries to reduce widespread pollution and conserve energy.</a:t>
            </a:r>
            <a:endParaRPr lang="en-US" dirty="0"/>
          </a:p>
        </p:txBody>
      </p:sp>
      <p:sp>
        <p:nvSpPr>
          <p:cNvPr id="4" name="Slide Number Placeholder 3"/>
          <p:cNvSpPr>
            <a:spLocks noGrp="1"/>
          </p:cNvSpPr>
          <p:nvPr>
            <p:ph type="sldNum" sz="quarter" idx="10"/>
          </p:nvPr>
        </p:nvSpPr>
        <p:spPr/>
        <p:txBody>
          <a:bodyPr/>
          <a:lstStyle/>
          <a:p>
            <a:fld id="{301598D8-36A8-4854-B5E2-180976C60FFB}" type="slidenum">
              <a:rPr lang="en-US" altLang="en-US" smtClean="0"/>
              <a:pPr/>
              <a:t>29</a:t>
            </a:fld>
            <a:endParaRPr lang="en-US" altLang="en-US" dirty="0"/>
          </a:p>
        </p:txBody>
      </p:sp>
    </p:spTree>
    <p:extLst>
      <p:ext uri="{BB962C8B-B14F-4D97-AF65-F5344CB8AC3E}">
        <p14:creationId xmlns:p14="http://schemas.microsoft.com/office/powerpoint/2010/main" val="250430702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S PGothic" pitchFamily="34" charset="-128"/>
                <a:cs typeface="ＭＳ Ｐゴシック" pitchFamily="42" charset="-128"/>
              </a:rPr>
              <a:t>Despite its large population and densely populated regions, Indonesia has the world’s second-highest level of biodiversity, with vast areas of wilderness and abundant natural resources.</a:t>
            </a:r>
            <a:endParaRPr lang="en-US" dirty="0"/>
          </a:p>
        </p:txBody>
      </p:sp>
      <p:sp>
        <p:nvSpPr>
          <p:cNvPr id="4" name="Slide Number Placeholder 3"/>
          <p:cNvSpPr>
            <a:spLocks noGrp="1"/>
          </p:cNvSpPr>
          <p:nvPr>
            <p:ph type="sldNum" sz="quarter" idx="10"/>
          </p:nvPr>
        </p:nvSpPr>
        <p:spPr/>
        <p:txBody>
          <a:bodyPr/>
          <a:lstStyle/>
          <a:p>
            <a:fld id="{301598D8-36A8-4854-B5E2-180976C60FFB}" type="slidenum">
              <a:rPr lang="en-US" altLang="en-US" smtClean="0"/>
              <a:pPr/>
              <a:t>30</a:t>
            </a:fld>
            <a:endParaRPr lang="en-US" altLang="en-US" dirty="0"/>
          </a:p>
        </p:txBody>
      </p:sp>
    </p:spTree>
    <p:extLst>
      <p:ext uri="{BB962C8B-B14F-4D97-AF65-F5344CB8AC3E}">
        <p14:creationId xmlns:p14="http://schemas.microsoft.com/office/powerpoint/2010/main" val="12024152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S PGothic" pitchFamily="34" charset="-128"/>
                <a:cs typeface="ＭＳ Ｐゴシック" pitchFamily="42" charset="-128"/>
              </a:rPr>
              <a:t>By a landslide, India elected a new prime minister in May 2014, Narendra Modi. Modi has introduced excellent policies to jump-start India’s economy, boosting profits at companies ranging from banks to cement makers.</a:t>
            </a:r>
            <a:endParaRPr lang="en-US" dirty="0"/>
          </a:p>
        </p:txBody>
      </p:sp>
      <p:sp>
        <p:nvSpPr>
          <p:cNvPr id="4" name="Slide Number Placeholder 3"/>
          <p:cNvSpPr>
            <a:spLocks noGrp="1"/>
          </p:cNvSpPr>
          <p:nvPr>
            <p:ph type="sldNum" sz="quarter" idx="10"/>
          </p:nvPr>
        </p:nvSpPr>
        <p:spPr/>
        <p:txBody>
          <a:bodyPr/>
          <a:lstStyle/>
          <a:p>
            <a:fld id="{301598D8-36A8-4854-B5E2-180976C60FFB}" type="slidenum">
              <a:rPr lang="en-US" altLang="en-US" smtClean="0"/>
              <a:pPr/>
              <a:t>31</a:t>
            </a:fld>
            <a:endParaRPr lang="en-US" altLang="en-US" dirty="0"/>
          </a:p>
        </p:txBody>
      </p:sp>
    </p:spTree>
    <p:extLst>
      <p:ext uri="{BB962C8B-B14F-4D97-AF65-F5344CB8AC3E}">
        <p14:creationId xmlns:p14="http://schemas.microsoft.com/office/powerpoint/2010/main" val="399818603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S PGothic" pitchFamily="34" charset="-128"/>
                <a:cs typeface="ＭＳ Ｐゴシック" pitchFamily="42" charset="-128"/>
              </a:rPr>
              <a:t>Abe likely will stay in power in Japan through 2018, becoming one of Japan’s rare long-term leaders. His historically pro-business Liberal Democratic Party (LBD), together with its junior coalition partner, the Komeito party, now controls more than two thirds of the lower house.</a:t>
            </a:r>
            <a:endParaRPr lang="en-US" dirty="0"/>
          </a:p>
        </p:txBody>
      </p:sp>
      <p:sp>
        <p:nvSpPr>
          <p:cNvPr id="4" name="Slide Number Placeholder 3"/>
          <p:cNvSpPr>
            <a:spLocks noGrp="1"/>
          </p:cNvSpPr>
          <p:nvPr>
            <p:ph type="sldNum" sz="quarter" idx="10"/>
          </p:nvPr>
        </p:nvSpPr>
        <p:spPr/>
        <p:txBody>
          <a:bodyPr/>
          <a:lstStyle/>
          <a:p>
            <a:fld id="{301598D8-36A8-4854-B5E2-180976C60FFB}" type="slidenum">
              <a:rPr lang="en-US" altLang="en-US" smtClean="0"/>
              <a:pPr/>
              <a:t>32</a:t>
            </a:fld>
            <a:endParaRPr lang="en-US" altLang="en-US" dirty="0"/>
          </a:p>
        </p:txBody>
      </p:sp>
    </p:spTree>
    <p:extLst>
      <p:ext uri="{BB962C8B-B14F-4D97-AF65-F5344CB8AC3E}">
        <p14:creationId xmlns:p14="http://schemas.microsoft.com/office/powerpoint/2010/main" val="49680661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S PGothic" pitchFamily="34" charset="-128"/>
                <a:cs typeface="ＭＳ Ｐゴシック" pitchFamily="42" charset="-128"/>
              </a:rPr>
              <a:t>Mexico is especially attractive for manufacturing products that are bulky or costly to transport, such as automobiles. However, a key variable hurting Mexico is drug-related violence. Mexico’s homicide rate exceeds 15 people per 100,000, compared with a per capita rate of about 5.0 in the United States and 1.1 in China. If Mexico can improve its security situation as it intends, then hundreds of additional firms may consider returning to Mexico from China (and India).</a:t>
            </a:r>
            <a:endParaRPr lang="en-US" dirty="0"/>
          </a:p>
        </p:txBody>
      </p:sp>
      <p:sp>
        <p:nvSpPr>
          <p:cNvPr id="4" name="Slide Number Placeholder 3"/>
          <p:cNvSpPr>
            <a:spLocks noGrp="1"/>
          </p:cNvSpPr>
          <p:nvPr>
            <p:ph type="sldNum" sz="quarter" idx="10"/>
          </p:nvPr>
        </p:nvSpPr>
        <p:spPr/>
        <p:txBody>
          <a:bodyPr/>
          <a:lstStyle/>
          <a:p>
            <a:fld id="{301598D8-36A8-4854-B5E2-180976C60FFB}" type="slidenum">
              <a:rPr lang="en-US" altLang="en-US" smtClean="0"/>
              <a:pPr/>
              <a:t>33</a:t>
            </a:fld>
            <a:endParaRPr lang="en-US" altLang="en-US" dirty="0"/>
          </a:p>
        </p:txBody>
      </p:sp>
    </p:spTree>
    <p:extLst>
      <p:ext uri="{BB962C8B-B14F-4D97-AF65-F5344CB8AC3E}">
        <p14:creationId xmlns:p14="http://schemas.microsoft.com/office/powerpoint/2010/main" val="354398978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S PGothic" pitchFamily="34" charset="-128"/>
                <a:cs typeface="ＭＳ Ｐゴシック" pitchFamily="42" charset="-128"/>
              </a:rPr>
              <a:t>Even the smallest businesses in the United States (and elsewhere) can easily reach and sell to consumers in Vietnam, who yearn for new products and services.</a:t>
            </a:r>
            <a:endParaRPr lang="en-US" dirty="0"/>
          </a:p>
        </p:txBody>
      </p:sp>
      <p:sp>
        <p:nvSpPr>
          <p:cNvPr id="4" name="Slide Number Placeholder 3"/>
          <p:cNvSpPr>
            <a:spLocks noGrp="1"/>
          </p:cNvSpPr>
          <p:nvPr>
            <p:ph type="sldNum" sz="quarter" idx="10"/>
          </p:nvPr>
        </p:nvSpPr>
        <p:spPr/>
        <p:txBody>
          <a:bodyPr/>
          <a:lstStyle/>
          <a:p>
            <a:fld id="{301598D8-36A8-4854-B5E2-180976C60FFB}" type="slidenum">
              <a:rPr lang="en-US" altLang="en-US" smtClean="0"/>
              <a:pPr/>
              <a:t>34</a:t>
            </a:fld>
            <a:endParaRPr lang="en-US" altLang="en-US" dirty="0"/>
          </a:p>
        </p:txBody>
      </p:sp>
    </p:spTree>
    <p:extLst>
      <p:ext uri="{BB962C8B-B14F-4D97-AF65-F5344CB8AC3E}">
        <p14:creationId xmlns:p14="http://schemas.microsoft.com/office/powerpoint/2010/main" val="3598941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strategic management model is included on this</a:t>
            </a:r>
            <a:r>
              <a:rPr lang="en-US" baseline="0" dirty="0" smtClean="0"/>
              <a:t> slide.  This chapter informs all earlier steps in the model.</a:t>
            </a:r>
            <a:endParaRPr lang="en-US" dirty="0"/>
          </a:p>
        </p:txBody>
      </p:sp>
      <p:sp>
        <p:nvSpPr>
          <p:cNvPr id="4" name="Slide Number Placeholder 3"/>
          <p:cNvSpPr>
            <a:spLocks noGrp="1"/>
          </p:cNvSpPr>
          <p:nvPr>
            <p:ph type="sldNum" sz="quarter" idx="10"/>
          </p:nvPr>
        </p:nvSpPr>
        <p:spPr/>
        <p:txBody>
          <a:bodyPr/>
          <a:lstStyle/>
          <a:p>
            <a:fld id="{301598D8-36A8-4854-B5E2-180976C60FFB}" type="slidenum">
              <a:rPr lang="en-US" altLang="en-US" smtClean="0"/>
              <a:pPr/>
              <a:t>4</a:t>
            </a:fld>
            <a:endParaRPr lang="en-US" altLang="en-US" dirty="0"/>
          </a:p>
        </p:txBody>
      </p:sp>
    </p:spTree>
    <p:extLst>
      <p:ext uri="{BB962C8B-B14F-4D97-AF65-F5344CB8AC3E}">
        <p14:creationId xmlns:p14="http://schemas.microsoft.com/office/powerpoint/2010/main" val="11521916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S PGothic" pitchFamily="34" charset="-128"/>
                <a:cs typeface="ＭＳ Ｐゴシック" pitchFamily="42" charset="-128"/>
              </a:rPr>
              <a:t>The boundaries of countries no longer can define the limits of our imaginations. To see and appreciate the world from the perspective of others has become a matter of survival for businesses.</a:t>
            </a:r>
            <a:endParaRPr lang="en-US" dirty="0"/>
          </a:p>
        </p:txBody>
      </p:sp>
      <p:sp>
        <p:nvSpPr>
          <p:cNvPr id="4" name="Slide Number Placeholder 3"/>
          <p:cNvSpPr>
            <a:spLocks noGrp="1"/>
          </p:cNvSpPr>
          <p:nvPr>
            <p:ph type="sldNum" sz="quarter" idx="10"/>
          </p:nvPr>
        </p:nvSpPr>
        <p:spPr/>
        <p:txBody>
          <a:bodyPr/>
          <a:lstStyle/>
          <a:p>
            <a:fld id="{301598D8-36A8-4854-B5E2-180976C60FFB}" type="slidenum">
              <a:rPr lang="en-US" altLang="en-US" smtClean="0"/>
              <a:pPr/>
              <a:t>5</a:t>
            </a:fld>
            <a:endParaRPr lang="en-US" altLang="en-US" dirty="0"/>
          </a:p>
        </p:txBody>
      </p:sp>
    </p:spTree>
    <p:extLst>
      <p:ext uri="{BB962C8B-B14F-4D97-AF65-F5344CB8AC3E}">
        <p14:creationId xmlns:p14="http://schemas.microsoft.com/office/powerpoint/2010/main" val="37021125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S PGothic" pitchFamily="34" charset="-128"/>
                <a:cs typeface="ＭＳ Ｐゴシック" pitchFamily="42" charset="-128"/>
              </a:rPr>
              <a:t>In contrast, as a percent of gross domestic product (GDP), exports comprise 45.6 percent of the German economy, 22.6 percent of the Chinese economy, and 187 percent of the Singapore economy (http://data.worldbank.org/indicator/NE.EXP.GNFS.ZS).</a:t>
            </a:r>
            <a:endParaRPr lang="en-US" dirty="0"/>
          </a:p>
        </p:txBody>
      </p:sp>
      <p:sp>
        <p:nvSpPr>
          <p:cNvPr id="4" name="Slide Number Placeholder 3"/>
          <p:cNvSpPr>
            <a:spLocks noGrp="1"/>
          </p:cNvSpPr>
          <p:nvPr>
            <p:ph type="sldNum" sz="quarter" idx="10"/>
          </p:nvPr>
        </p:nvSpPr>
        <p:spPr/>
        <p:txBody>
          <a:bodyPr/>
          <a:lstStyle/>
          <a:p>
            <a:fld id="{301598D8-36A8-4854-B5E2-180976C60FFB}" type="slidenum">
              <a:rPr lang="en-US" altLang="en-US" smtClean="0"/>
              <a:pPr/>
              <a:t>6</a:t>
            </a:fld>
            <a:endParaRPr lang="en-US" altLang="en-US" dirty="0"/>
          </a:p>
        </p:txBody>
      </p:sp>
    </p:spTree>
    <p:extLst>
      <p:ext uri="{BB962C8B-B14F-4D97-AF65-F5344CB8AC3E}">
        <p14:creationId xmlns:p14="http://schemas.microsoft.com/office/powerpoint/2010/main" val="25014383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S PGothic" pitchFamily="34" charset="-128"/>
                <a:cs typeface="ＭＳ Ｐゴシック" pitchFamily="42" charset="-128"/>
              </a:rPr>
              <a:t>A world market has emerged from what previously was a multitude of distinct national markets, and the climate for international business today is more favorable than in years past.</a:t>
            </a:r>
            <a:endParaRPr lang="en-US" dirty="0"/>
          </a:p>
        </p:txBody>
      </p:sp>
      <p:sp>
        <p:nvSpPr>
          <p:cNvPr id="4" name="Slide Number Placeholder 3"/>
          <p:cNvSpPr>
            <a:spLocks noGrp="1"/>
          </p:cNvSpPr>
          <p:nvPr>
            <p:ph type="sldNum" sz="quarter" idx="10"/>
          </p:nvPr>
        </p:nvSpPr>
        <p:spPr/>
        <p:txBody>
          <a:bodyPr/>
          <a:lstStyle/>
          <a:p>
            <a:fld id="{301598D8-36A8-4854-B5E2-180976C60FFB}" type="slidenum">
              <a:rPr lang="en-US" altLang="en-US" smtClean="0"/>
              <a:pPr/>
              <a:t>7</a:t>
            </a:fld>
            <a:endParaRPr lang="en-US" altLang="en-US" dirty="0"/>
          </a:p>
        </p:txBody>
      </p:sp>
    </p:spTree>
    <p:extLst>
      <p:ext uri="{BB962C8B-B14F-4D97-AF65-F5344CB8AC3E}">
        <p14:creationId xmlns:p14="http://schemas.microsoft.com/office/powerpoint/2010/main" val="34155599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S PGothic" pitchFamily="34" charset="-128"/>
                <a:cs typeface="ＭＳ Ｐゴシック" pitchFamily="42" charset="-128"/>
              </a:rPr>
              <a:t>The strategic-management process is conceptually the same for multinational firms as for purely domestic firms; however, the process is more complex for international firms as a result of more variables and relationships.</a:t>
            </a:r>
            <a:endParaRPr lang="en-US" dirty="0"/>
          </a:p>
        </p:txBody>
      </p:sp>
      <p:sp>
        <p:nvSpPr>
          <p:cNvPr id="4" name="Slide Number Placeholder 3"/>
          <p:cNvSpPr>
            <a:spLocks noGrp="1"/>
          </p:cNvSpPr>
          <p:nvPr>
            <p:ph type="sldNum" sz="quarter" idx="10"/>
          </p:nvPr>
        </p:nvSpPr>
        <p:spPr/>
        <p:txBody>
          <a:bodyPr/>
          <a:lstStyle/>
          <a:p>
            <a:fld id="{301598D8-36A8-4854-B5E2-180976C60FFB}" type="slidenum">
              <a:rPr lang="en-US" altLang="en-US" smtClean="0"/>
              <a:pPr/>
              <a:t>8</a:t>
            </a:fld>
            <a:endParaRPr lang="en-US" altLang="en-US" dirty="0"/>
          </a:p>
        </p:txBody>
      </p:sp>
    </p:spTree>
    <p:extLst>
      <p:ext uri="{BB962C8B-B14F-4D97-AF65-F5344CB8AC3E}">
        <p14:creationId xmlns:p14="http://schemas.microsoft.com/office/powerpoint/2010/main" val="28113063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S PGothic" pitchFamily="34" charset="-128"/>
                <a:cs typeface="ＭＳ Ｐゴシック" pitchFamily="42" charset="-128"/>
              </a:rPr>
              <a:t>Firms have numerous reasons for formulating and implementing strategies that initiate, continue, or expand involvement in business operations across national borders.</a:t>
            </a:r>
            <a:endParaRPr lang="en-US" dirty="0"/>
          </a:p>
        </p:txBody>
      </p:sp>
      <p:sp>
        <p:nvSpPr>
          <p:cNvPr id="4" name="Slide Number Placeholder 3"/>
          <p:cNvSpPr>
            <a:spLocks noGrp="1"/>
          </p:cNvSpPr>
          <p:nvPr>
            <p:ph type="sldNum" sz="quarter" idx="10"/>
          </p:nvPr>
        </p:nvSpPr>
        <p:spPr/>
        <p:txBody>
          <a:bodyPr/>
          <a:lstStyle/>
          <a:p>
            <a:fld id="{301598D8-36A8-4854-B5E2-180976C60FFB}" type="slidenum">
              <a:rPr lang="en-US" altLang="en-US" smtClean="0"/>
              <a:pPr/>
              <a:t>9</a:t>
            </a:fld>
            <a:endParaRPr lang="en-US" altLang="en-US" dirty="0"/>
          </a:p>
        </p:txBody>
      </p:sp>
    </p:spTree>
    <p:extLst>
      <p:ext uri="{BB962C8B-B14F-4D97-AF65-F5344CB8AC3E}">
        <p14:creationId xmlns:p14="http://schemas.microsoft.com/office/powerpoint/2010/main" val="33530030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S PGothic" pitchFamily="34" charset="-128"/>
                <a:cs typeface="ＭＳ Ｐゴシック" pitchFamily="42" charset="-128"/>
              </a:rPr>
              <a:t>The availability, depth, and reliability of economic and marketing information in different countries vary extensively, as do industrial structures, business practices, and the number and nature of regional organizations.</a:t>
            </a:r>
            <a:endParaRPr lang="en-US" dirty="0"/>
          </a:p>
        </p:txBody>
      </p:sp>
      <p:sp>
        <p:nvSpPr>
          <p:cNvPr id="4" name="Slide Number Placeholder 3"/>
          <p:cNvSpPr>
            <a:spLocks noGrp="1"/>
          </p:cNvSpPr>
          <p:nvPr>
            <p:ph type="sldNum" sz="quarter" idx="10"/>
          </p:nvPr>
        </p:nvSpPr>
        <p:spPr/>
        <p:txBody>
          <a:bodyPr/>
          <a:lstStyle/>
          <a:p>
            <a:fld id="{301598D8-36A8-4854-B5E2-180976C60FFB}" type="slidenum">
              <a:rPr lang="en-US" altLang="en-US" smtClean="0"/>
              <a:pPr/>
              <a:t>11</a:t>
            </a:fld>
            <a:endParaRPr lang="en-US" altLang="en-US" dirty="0"/>
          </a:p>
        </p:txBody>
      </p:sp>
    </p:spTree>
    <p:extLst>
      <p:ext uri="{BB962C8B-B14F-4D97-AF65-F5344CB8AC3E}">
        <p14:creationId xmlns:p14="http://schemas.microsoft.com/office/powerpoint/2010/main" val="347518075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5410200" y="4800600"/>
            <a:ext cx="3048000" cy="838200"/>
          </a:xfrm>
        </p:spPr>
        <p:txBody>
          <a:bodyPr/>
          <a:lstStyle>
            <a:lvl1pPr marL="0" indent="0" algn="ctr">
              <a:buNone/>
              <a:defRPr>
                <a:solidFill>
                  <a:srgbClr val="00B0F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Chapter </a:t>
            </a:r>
            <a:endParaRPr lang="en-US" dirty="0"/>
          </a:p>
        </p:txBody>
      </p:sp>
      <p:sp>
        <p:nvSpPr>
          <p:cNvPr id="6" name="Slide Number Placeholder 5"/>
          <p:cNvSpPr>
            <a:spLocks noGrp="1"/>
          </p:cNvSpPr>
          <p:nvPr>
            <p:ph type="sldNum" sz="quarter" idx="12"/>
          </p:nvPr>
        </p:nvSpPr>
        <p:spPr/>
        <p:txBody>
          <a:bodyPr/>
          <a:lstStyle/>
          <a:p>
            <a:r>
              <a:rPr lang="en-US" altLang="en-US" dirty="0" smtClean="0"/>
              <a:t>2-</a:t>
            </a:r>
            <a:fld id="{A3F695D3-AE91-47D7-B82F-EBD6D906C5D0}" type="slidenum">
              <a:rPr lang="en-US" altLang="en-US" smtClean="0"/>
              <a:pPr/>
              <a:t>‹#›</a:t>
            </a:fld>
            <a:endParaRPr lang="en-US" altLang="en-US" dirty="0"/>
          </a:p>
        </p:txBody>
      </p:sp>
      <p:sp>
        <p:nvSpPr>
          <p:cNvPr id="9" name="Footer Placeholder 4"/>
          <p:cNvSpPr>
            <a:spLocks noGrp="1"/>
          </p:cNvSpPr>
          <p:nvPr>
            <p:ph type="ftr" sz="quarter" idx="3"/>
          </p:nvPr>
        </p:nvSpPr>
        <p:spPr>
          <a:xfrm>
            <a:off x="3048000" y="6356350"/>
            <a:ext cx="3048000" cy="365125"/>
          </a:xfrm>
          <a:prstGeom prst="rect">
            <a:avLst/>
          </a:prstGeom>
        </p:spPr>
        <p:txBody>
          <a:bodyPr vert="horz" lIns="91440" tIns="45720" rIns="91440" bIns="45720" rtlCol="0" anchor="ctr"/>
          <a:lstStyle>
            <a:lvl1pPr algn="ctr">
              <a:defRPr sz="1200">
                <a:solidFill>
                  <a:schemeClr val="tx1">
                    <a:tint val="75000"/>
                  </a:schemeClr>
                </a:solidFill>
                <a:latin typeface="+mn-lt"/>
              </a:defRPr>
            </a:lvl1pPr>
          </a:lstStyle>
          <a:p>
            <a:r>
              <a:rPr lang="en-IN" smtClean="0"/>
              <a:t>Copyright ©2017 Pearson Education, Limited</a:t>
            </a:r>
            <a:endParaRPr lang="en-US" dirty="0"/>
          </a:p>
        </p:txBody>
      </p:sp>
      <p:sp>
        <p:nvSpPr>
          <p:cNvPr id="10" name="Title 1"/>
          <p:cNvSpPr>
            <a:spLocks noGrp="1"/>
          </p:cNvSpPr>
          <p:nvPr>
            <p:ph type="title"/>
          </p:nvPr>
        </p:nvSpPr>
        <p:spPr>
          <a:xfrm>
            <a:off x="4419600" y="533400"/>
            <a:ext cx="4038600" cy="2667000"/>
          </a:xfrm>
        </p:spPr>
        <p:txBody>
          <a:bodyPr/>
          <a:lstStyle/>
          <a:p>
            <a:pPr>
              <a:defRPr/>
            </a:pPr>
            <a:endParaRPr lang="en-US" dirty="0">
              <a:ea typeface="+mj-ea"/>
              <a:cs typeface="+mj-cs"/>
            </a:endParaRPr>
          </a:p>
        </p:txBody>
      </p:sp>
      <p:pic>
        <p:nvPicPr>
          <p:cNvPr id="11" name="Picture 10"/>
          <p:cNvPicPr>
            <a:picLocks noChangeAspect="1" noChangeArrowheads="1"/>
          </p:cNvPicPr>
          <p:nvPr userDrawn="1"/>
        </p:nvPicPr>
        <p:blipFill>
          <a:blip r:embed="rId2" cstate="print">
            <a:extLst>
              <a:ext uri="{28A0092B-C50C-407E-A947-70E740481C1C}">
                <a14:useLocalDpi xmlns:a14="http://schemas.microsoft.com/office/drawing/2010/main" val="0"/>
              </a:ext>
            </a:extLst>
          </a:blip>
          <a:stretch>
            <a:fillRect/>
          </a:stretch>
        </p:blipFill>
        <p:spPr bwMode="auto">
          <a:xfrm>
            <a:off x="228600" y="397807"/>
            <a:ext cx="4038600" cy="52241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1758064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C000"/>
          </a:solidFill>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1pPr marL="342900" indent="-342900">
              <a:buClr>
                <a:srgbClr val="00B0F0"/>
              </a:buClr>
              <a:buFont typeface="Wingdings" panose="05000000000000000000" pitchFamily="2" charset="2"/>
              <a:buChar char="v"/>
              <a:defRPr>
                <a:solidFill>
                  <a:schemeClr val="tx1"/>
                </a:solidFill>
              </a:defRPr>
            </a:lvl1pPr>
            <a:lvl2pPr marL="742950" indent="-285750">
              <a:buClr>
                <a:srgbClr val="00B0F0"/>
              </a:buClr>
              <a:buFont typeface="Wingdings" panose="05000000000000000000" pitchFamily="2" charset="2"/>
              <a:buChar char="v"/>
              <a:defRPr>
                <a:solidFill>
                  <a:schemeClr val="tx1"/>
                </a:solidFill>
              </a:defRPr>
            </a:lvl2pPr>
            <a:lvl3pPr marL="1143000" indent="-228600">
              <a:buClr>
                <a:srgbClr val="00B0F0"/>
              </a:buClr>
              <a:buFont typeface="Wingdings" panose="05000000000000000000" pitchFamily="2" charset="2"/>
              <a:buChar char="v"/>
              <a:defRPr>
                <a:solidFill>
                  <a:schemeClr val="tx1"/>
                </a:solidFill>
              </a:defRPr>
            </a:lvl3pPr>
            <a:lvl4pPr marL="1600200" indent="-228600">
              <a:buClr>
                <a:srgbClr val="00B0F0"/>
              </a:buClr>
              <a:buFont typeface="Wingdings" panose="05000000000000000000" pitchFamily="2" charset="2"/>
              <a:buChar char="v"/>
              <a:defRPr>
                <a:solidFill>
                  <a:schemeClr val="tx1"/>
                </a:solidFill>
              </a:defRPr>
            </a:lvl4pPr>
            <a:lvl5pPr marL="2057400" indent="-228600">
              <a:buClr>
                <a:srgbClr val="00B0F0"/>
              </a:buClr>
              <a:buFont typeface="Wingdings" panose="05000000000000000000" pitchFamily="2" charset="2"/>
              <a:buChar char="v"/>
              <a:defRPr>
                <a:solidFill>
                  <a:schemeClr val="tx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Footer Placeholder 4"/>
          <p:cNvSpPr>
            <a:spLocks noGrp="1"/>
          </p:cNvSpPr>
          <p:nvPr>
            <p:ph type="ftr" sz="quarter" idx="11"/>
          </p:nvPr>
        </p:nvSpPr>
        <p:spPr/>
        <p:txBody>
          <a:bodyPr/>
          <a:lstStyle/>
          <a:p>
            <a:r>
              <a:rPr lang="en-IN" smtClean="0"/>
              <a:t>Copyright ©2017 Pearson Education, Limited</a:t>
            </a:r>
            <a:endParaRPr lang="en-US" dirty="0"/>
          </a:p>
        </p:txBody>
      </p:sp>
      <p:sp>
        <p:nvSpPr>
          <p:cNvPr id="6" name="Slide Number Placeholder 5"/>
          <p:cNvSpPr>
            <a:spLocks noGrp="1"/>
          </p:cNvSpPr>
          <p:nvPr>
            <p:ph type="sldNum" sz="quarter" idx="12"/>
          </p:nvPr>
        </p:nvSpPr>
        <p:spPr/>
        <p:txBody>
          <a:bodyPr/>
          <a:lstStyle/>
          <a:p>
            <a:r>
              <a:rPr lang="en-US" altLang="en-US" dirty="0" smtClean="0"/>
              <a:t>2-</a:t>
            </a:r>
            <a:fld id="{AF8761B6-DA32-4F47-9FFA-503C52D107AE}" type="slidenum">
              <a:rPr lang="en-US" altLang="en-US" smtClean="0"/>
              <a:pPr/>
              <a:t>‹#›</a:t>
            </a:fld>
            <a:endParaRPr lang="en-US" altLang="en-US" dirty="0"/>
          </a:p>
        </p:txBody>
      </p:sp>
    </p:spTree>
    <p:extLst>
      <p:ext uri="{BB962C8B-B14F-4D97-AF65-F5344CB8AC3E}">
        <p14:creationId xmlns:p14="http://schemas.microsoft.com/office/powerpoint/2010/main" val="11724662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C000"/>
          </a:solidFill>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marL="342900" indent="-342900">
              <a:buClr>
                <a:srgbClr val="00B0F0"/>
              </a:buClr>
              <a:buFont typeface="Wingdings" panose="05000000000000000000" pitchFamily="2" charset="2"/>
              <a:buChar char="v"/>
              <a:defRPr sz="2800"/>
            </a:lvl1pPr>
            <a:lvl2pPr marL="742950" indent="-285750">
              <a:buClr>
                <a:srgbClr val="00B0F0"/>
              </a:buClr>
              <a:buFont typeface="Wingdings" panose="05000000000000000000" pitchFamily="2" charset="2"/>
              <a:buChar char="v"/>
              <a:defRPr sz="2400"/>
            </a:lvl2pPr>
            <a:lvl3pPr marL="1143000" indent="-228600">
              <a:buClr>
                <a:srgbClr val="00B0F0"/>
              </a:buClr>
              <a:buFont typeface="Wingdings" panose="05000000000000000000" pitchFamily="2" charset="2"/>
              <a:buChar char="v"/>
              <a:defRPr sz="2000"/>
            </a:lvl3pPr>
            <a:lvl4pPr marL="1600200" indent="-228600">
              <a:buClr>
                <a:srgbClr val="00B0F0"/>
              </a:buClr>
              <a:buFont typeface="Wingdings" panose="05000000000000000000" pitchFamily="2" charset="2"/>
              <a:buChar char="v"/>
              <a:defRPr sz="1800"/>
            </a:lvl4pPr>
            <a:lvl5pPr marL="2057400" indent="-228600">
              <a:buClr>
                <a:srgbClr val="00B0F0"/>
              </a:buClr>
              <a:buFont typeface="Wingdings" panose="05000000000000000000" pitchFamily="2" charset="2"/>
              <a:buChar char="v"/>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marL="342900" indent="-342900">
              <a:buClr>
                <a:srgbClr val="00B0F0"/>
              </a:buClr>
              <a:buFont typeface="Wingdings" panose="05000000000000000000" pitchFamily="2" charset="2"/>
              <a:buChar char="v"/>
              <a:defRPr sz="2800"/>
            </a:lvl1pPr>
            <a:lvl2pPr marL="742950" indent="-285750">
              <a:buClr>
                <a:srgbClr val="00B0F0"/>
              </a:buClr>
              <a:buFont typeface="Wingdings" panose="05000000000000000000" pitchFamily="2" charset="2"/>
              <a:buChar char="v"/>
              <a:defRPr sz="2400"/>
            </a:lvl2pPr>
            <a:lvl3pPr marL="1143000" indent="-228600">
              <a:buClr>
                <a:srgbClr val="00B0F0"/>
              </a:buClr>
              <a:buFont typeface="Wingdings" panose="05000000000000000000" pitchFamily="2" charset="2"/>
              <a:buChar char="v"/>
              <a:defRPr sz="2000"/>
            </a:lvl3pPr>
            <a:lvl4pPr marL="1600200" indent="-228600">
              <a:buClr>
                <a:srgbClr val="00B0F0"/>
              </a:buClr>
              <a:buFont typeface="Wingdings" panose="05000000000000000000" pitchFamily="2" charset="2"/>
              <a:buChar char="v"/>
              <a:defRPr sz="1800"/>
            </a:lvl4pPr>
            <a:lvl5pPr marL="2057400" indent="-228600">
              <a:buClr>
                <a:srgbClr val="00B0F0"/>
              </a:buClr>
              <a:buFont typeface="Wingdings" panose="05000000000000000000" pitchFamily="2" charset="2"/>
              <a:buChar char="v"/>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Footer Placeholder 5"/>
          <p:cNvSpPr>
            <a:spLocks noGrp="1"/>
          </p:cNvSpPr>
          <p:nvPr>
            <p:ph type="ftr" sz="quarter" idx="11"/>
          </p:nvPr>
        </p:nvSpPr>
        <p:spPr/>
        <p:txBody>
          <a:bodyPr/>
          <a:lstStyle/>
          <a:p>
            <a:r>
              <a:rPr lang="en-IN" smtClean="0"/>
              <a:t>Copyright ©2017 Pearson Education, Limited</a:t>
            </a:r>
            <a:endParaRPr lang="en-US" dirty="0"/>
          </a:p>
        </p:txBody>
      </p:sp>
      <p:sp>
        <p:nvSpPr>
          <p:cNvPr id="7" name="Slide Number Placeholder 6"/>
          <p:cNvSpPr>
            <a:spLocks noGrp="1"/>
          </p:cNvSpPr>
          <p:nvPr>
            <p:ph type="sldNum" sz="quarter" idx="12"/>
          </p:nvPr>
        </p:nvSpPr>
        <p:spPr/>
        <p:txBody>
          <a:bodyPr/>
          <a:lstStyle/>
          <a:p>
            <a:r>
              <a:rPr lang="en-US" altLang="en-US" dirty="0" smtClean="0"/>
              <a:t>2-</a:t>
            </a:r>
            <a:fld id="{5D3C6460-0DB9-4BE0-9512-7A2EFAB7DC05}" type="slidenum">
              <a:rPr lang="en-US" altLang="en-US" smtClean="0"/>
              <a:pPr/>
              <a:t>‹#›</a:t>
            </a:fld>
            <a:endParaRPr lang="en-US" altLang="en-US" dirty="0"/>
          </a:p>
        </p:txBody>
      </p:sp>
    </p:spTree>
    <p:extLst>
      <p:ext uri="{BB962C8B-B14F-4D97-AF65-F5344CB8AC3E}">
        <p14:creationId xmlns:p14="http://schemas.microsoft.com/office/powerpoint/2010/main" val="294696812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C000"/>
          </a:solidFill>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marL="342900" indent="-342900">
              <a:buClr>
                <a:srgbClr val="00B0F0"/>
              </a:buClr>
              <a:buFont typeface="Wingdings" panose="05000000000000000000" pitchFamily="2" charset="2"/>
              <a:buChar char="v"/>
              <a:defRPr sz="2400"/>
            </a:lvl1pPr>
            <a:lvl2pPr marL="742950" indent="-285750">
              <a:buClr>
                <a:srgbClr val="00B0F0"/>
              </a:buClr>
              <a:buFont typeface="Wingdings" panose="05000000000000000000" pitchFamily="2" charset="2"/>
              <a:buChar char="v"/>
              <a:defRPr sz="2000"/>
            </a:lvl2pPr>
            <a:lvl3pPr marL="1143000" indent="-228600">
              <a:buClr>
                <a:srgbClr val="00B0F0"/>
              </a:buClr>
              <a:buFont typeface="Wingdings" panose="05000000000000000000" pitchFamily="2" charset="2"/>
              <a:buChar char="v"/>
              <a:defRPr sz="1800"/>
            </a:lvl3pPr>
            <a:lvl4pPr marL="1600200" indent="-228600">
              <a:buClr>
                <a:srgbClr val="00B0F0"/>
              </a:buClr>
              <a:buFont typeface="Wingdings" panose="05000000000000000000" pitchFamily="2" charset="2"/>
              <a:buChar char="v"/>
              <a:defRPr sz="1600"/>
            </a:lvl4pPr>
            <a:lvl5pPr marL="2057400" indent="-228600">
              <a:buClr>
                <a:srgbClr val="00B0F0"/>
              </a:buClr>
              <a:buFont typeface="Wingdings" panose="05000000000000000000" pitchFamily="2" charset="2"/>
              <a:buChar char="v"/>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marL="342900" indent="-342900">
              <a:buClr>
                <a:srgbClr val="00B0F0"/>
              </a:buClr>
              <a:buFont typeface="Wingdings" panose="05000000000000000000" pitchFamily="2" charset="2"/>
              <a:buChar char="v"/>
              <a:defRPr sz="2400"/>
            </a:lvl1pPr>
            <a:lvl2pPr marL="742950" indent="-285750">
              <a:buClr>
                <a:srgbClr val="00B0F0"/>
              </a:buClr>
              <a:buFont typeface="Wingdings" panose="05000000000000000000" pitchFamily="2" charset="2"/>
              <a:buChar char="v"/>
              <a:defRPr sz="2000"/>
            </a:lvl2pPr>
            <a:lvl3pPr marL="1143000" indent="-228600">
              <a:buClr>
                <a:srgbClr val="00B0F0"/>
              </a:buClr>
              <a:buFont typeface="Wingdings" panose="05000000000000000000" pitchFamily="2" charset="2"/>
              <a:buChar char="v"/>
              <a:defRPr sz="1800"/>
            </a:lvl3pPr>
            <a:lvl4pPr marL="1600200" indent="-228600">
              <a:buClr>
                <a:srgbClr val="00B0F0"/>
              </a:buClr>
              <a:buFont typeface="Wingdings" panose="05000000000000000000" pitchFamily="2" charset="2"/>
              <a:buChar char="v"/>
              <a:defRPr sz="1600"/>
            </a:lvl4pPr>
            <a:lvl5pPr marL="2057400" indent="-228600">
              <a:buClr>
                <a:srgbClr val="00B0F0"/>
              </a:buClr>
              <a:buFont typeface="Wingdings" panose="05000000000000000000" pitchFamily="2" charset="2"/>
              <a:buChar char="v"/>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Footer Placeholder 7"/>
          <p:cNvSpPr>
            <a:spLocks noGrp="1"/>
          </p:cNvSpPr>
          <p:nvPr>
            <p:ph type="ftr" sz="quarter" idx="11"/>
          </p:nvPr>
        </p:nvSpPr>
        <p:spPr/>
        <p:txBody>
          <a:bodyPr/>
          <a:lstStyle/>
          <a:p>
            <a:r>
              <a:rPr lang="en-IN" altLang="en-US" smtClean="0"/>
              <a:t>Copyright ©2017 Pearson Education, Limited</a:t>
            </a:r>
            <a:endParaRPr lang="en-US" altLang="en-US" dirty="0"/>
          </a:p>
        </p:txBody>
      </p:sp>
      <p:sp>
        <p:nvSpPr>
          <p:cNvPr id="9" name="Slide Number Placeholder 8"/>
          <p:cNvSpPr>
            <a:spLocks noGrp="1"/>
          </p:cNvSpPr>
          <p:nvPr>
            <p:ph type="sldNum" sz="quarter" idx="12"/>
          </p:nvPr>
        </p:nvSpPr>
        <p:spPr/>
        <p:txBody>
          <a:bodyPr/>
          <a:lstStyle/>
          <a:p>
            <a:r>
              <a:rPr lang="en-US" altLang="en-US" dirty="0" smtClean="0"/>
              <a:t>2-</a:t>
            </a:r>
            <a:fld id="{A3F695D3-AE91-47D7-B82F-EBD6D906C5D0}" type="slidenum">
              <a:rPr lang="en-US" altLang="en-US" smtClean="0"/>
              <a:pPr/>
              <a:t>‹#›</a:t>
            </a:fld>
            <a:endParaRPr lang="en-US" altLang="en-US" dirty="0"/>
          </a:p>
        </p:txBody>
      </p:sp>
    </p:spTree>
    <p:extLst>
      <p:ext uri="{BB962C8B-B14F-4D97-AF65-F5344CB8AC3E}">
        <p14:creationId xmlns:p14="http://schemas.microsoft.com/office/powerpoint/2010/main" val="12620693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C000"/>
          </a:solidFill>
        </p:spPr>
        <p:txBody>
          <a:bodyPr/>
          <a:lstStyle/>
          <a:p>
            <a:r>
              <a:rPr lang="en-US" smtClean="0"/>
              <a:t>Click to edit Master title style</a:t>
            </a:r>
            <a:endParaRPr lang="en-US" dirty="0"/>
          </a:p>
        </p:txBody>
      </p:sp>
      <p:sp>
        <p:nvSpPr>
          <p:cNvPr id="4" name="Footer Placeholder 3"/>
          <p:cNvSpPr>
            <a:spLocks noGrp="1"/>
          </p:cNvSpPr>
          <p:nvPr>
            <p:ph type="ftr" sz="quarter" idx="11"/>
          </p:nvPr>
        </p:nvSpPr>
        <p:spPr/>
        <p:txBody>
          <a:bodyPr/>
          <a:lstStyle/>
          <a:p>
            <a:r>
              <a:rPr lang="en-IN" smtClean="0"/>
              <a:t>Copyright ©2017 Pearson Education, Limited</a:t>
            </a:r>
            <a:endParaRPr lang="en-US" dirty="0"/>
          </a:p>
        </p:txBody>
      </p:sp>
      <p:sp>
        <p:nvSpPr>
          <p:cNvPr id="5" name="Slide Number Placeholder 4"/>
          <p:cNvSpPr>
            <a:spLocks noGrp="1"/>
          </p:cNvSpPr>
          <p:nvPr>
            <p:ph type="sldNum" sz="quarter" idx="12"/>
          </p:nvPr>
        </p:nvSpPr>
        <p:spPr/>
        <p:txBody>
          <a:bodyPr/>
          <a:lstStyle/>
          <a:p>
            <a:r>
              <a:rPr lang="en-US" altLang="en-US" dirty="0" smtClean="0"/>
              <a:t>2-</a:t>
            </a:r>
            <a:fld id="{3EC50265-02C4-4CC8-AEFE-78F3B6D78154}" type="slidenum">
              <a:rPr lang="en-US" altLang="en-US" smtClean="0"/>
              <a:pPr/>
              <a:t>‹#›</a:t>
            </a:fld>
            <a:endParaRPr lang="en-US" altLang="en-US" dirty="0"/>
          </a:p>
        </p:txBody>
      </p:sp>
    </p:spTree>
    <p:extLst>
      <p:ext uri="{BB962C8B-B14F-4D97-AF65-F5344CB8AC3E}">
        <p14:creationId xmlns:p14="http://schemas.microsoft.com/office/powerpoint/2010/main" val="397456270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IN" altLang="en-US" smtClean="0"/>
              <a:t>Copyright ©2017 Pearson Education, Limited</a:t>
            </a:r>
            <a:endParaRPr lang="en-US" altLang="en-US" dirty="0"/>
          </a:p>
        </p:txBody>
      </p:sp>
      <p:sp>
        <p:nvSpPr>
          <p:cNvPr id="4" name="Slide Number Placeholder 3"/>
          <p:cNvSpPr>
            <a:spLocks noGrp="1"/>
          </p:cNvSpPr>
          <p:nvPr>
            <p:ph type="sldNum" sz="quarter" idx="12"/>
          </p:nvPr>
        </p:nvSpPr>
        <p:spPr/>
        <p:txBody>
          <a:bodyPr/>
          <a:lstStyle/>
          <a:p>
            <a:r>
              <a:rPr lang="en-US" altLang="en-US" dirty="0" smtClean="0"/>
              <a:t>2-</a:t>
            </a:r>
            <a:fld id="{A3F695D3-AE91-47D7-B82F-EBD6D906C5D0}" type="slidenum">
              <a:rPr lang="en-US" altLang="en-US" smtClean="0"/>
              <a:pPr/>
              <a:t>‹#›</a:t>
            </a:fld>
            <a:endParaRPr lang="en-US" altLang="en-US" dirty="0"/>
          </a:p>
        </p:txBody>
      </p:sp>
    </p:spTree>
    <p:extLst>
      <p:ext uri="{BB962C8B-B14F-4D97-AF65-F5344CB8AC3E}">
        <p14:creationId xmlns:p14="http://schemas.microsoft.com/office/powerpoint/2010/main" val="175395878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Footer Placeholder 2"/>
          <p:cNvSpPr>
            <a:spLocks noGrp="1"/>
          </p:cNvSpPr>
          <p:nvPr>
            <p:ph type="ftr" sz="quarter" idx="10"/>
          </p:nvPr>
        </p:nvSpPr>
        <p:spPr/>
        <p:txBody>
          <a:bodyPr/>
          <a:lstStyle/>
          <a:p>
            <a:r>
              <a:rPr lang="en-IN" smtClean="0"/>
              <a:t>Copyright ©2017 Pearson Education, Limited</a:t>
            </a:r>
            <a:endParaRPr lang="en-US" dirty="0"/>
          </a:p>
        </p:txBody>
      </p:sp>
      <p:sp>
        <p:nvSpPr>
          <p:cNvPr id="4" name="Slide Number Placeholder 3"/>
          <p:cNvSpPr>
            <a:spLocks noGrp="1"/>
          </p:cNvSpPr>
          <p:nvPr>
            <p:ph type="sldNum" sz="quarter" idx="11"/>
          </p:nvPr>
        </p:nvSpPr>
        <p:spPr/>
        <p:txBody>
          <a:bodyPr/>
          <a:lstStyle/>
          <a:p>
            <a:r>
              <a:rPr lang="en-US" dirty="0" smtClean="0"/>
              <a:t>2-</a:t>
            </a:r>
            <a:fld id="{FD1C9141-A848-4378-A6EA-CF05D32FA263}" type="slidenum">
              <a:rPr lang="en-US" smtClean="0"/>
              <a:pPr/>
              <a:t>‹#›</a:t>
            </a:fld>
            <a:endParaRPr lang="en-US" dirty="0"/>
          </a:p>
        </p:txBody>
      </p:sp>
    </p:spTree>
    <p:extLst>
      <p:ext uri="{BB962C8B-B14F-4D97-AF65-F5344CB8AC3E}">
        <p14:creationId xmlns:p14="http://schemas.microsoft.com/office/powerpoint/2010/main" val="64634399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a:solidFill>
            <a:srgbClr val="FFC000"/>
          </a:solidFill>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3"/>
          </p:nvPr>
        </p:nvSpPr>
        <p:spPr>
          <a:xfrm>
            <a:off x="3048000" y="6356350"/>
            <a:ext cx="3048000" cy="365125"/>
          </a:xfrm>
          <a:prstGeom prst="rect">
            <a:avLst/>
          </a:prstGeom>
        </p:spPr>
        <p:txBody>
          <a:bodyPr vert="horz" lIns="91440" tIns="45720" rIns="91440" bIns="45720" rtlCol="0" anchor="ctr"/>
          <a:lstStyle>
            <a:lvl1pPr algn="ctr">
              <a:defRPr sz="1200">
                <a:solidFill>
                  <a:schemeClr val="tx1">
                    <a:tint val="75000"/>
                  </a:schemeClr>
                </a:solidFill>
                <a:latin typeface="+mn-lt"/>
              </a:defRPr>
            </a:lvl1pPr>
          </a:lstStyle>
          <a:p>
            <a:r>
              <a:rPr lang="en-IN" smtClean="0"/>
              <a:t>Copyright ©2017 Pearson Education, Limited</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US" dirty="0" smtClean="0"/>
              <a:t>2-</a:t>
            </a:r>
            <a:fld id="{FD1C9141-A848-4378-A6EA-CF05D32FA263}" type="slidenum">
              <a:rPr lang="en-US" smtClean="0"/>
              <a:pPr/>
              <a:t>‹#›</a:t>
            </a:fld>
            <a:endParaRPr lang="en-US" dirty="0"/>
          </a:p>
        </p:txBody>
      </p:sp>
    </p:spTree>
    <p:extLst>
      <p:ext uri="{BB962C8B-B14F-4D97-AF65-F5344CB8AC3E}">
        <p14:creationId xmlns:p14="http://schemas.microsoft.com/office/powerpoint/2010/main" val="2884138560"/>
      </p:ext>
    </p:extLst>
  </p:cSld>
  <p:clrMap bg1="lt1" tx1="dk1" bg2="lt2" tx2="dk2" accent1="accent1" accent2="accent2" accent3="accent3" accent4="accent4" accent5="accent5" accent6="accent6" hlink="hlink" folHlink="folHlink"/>
  <p:sldLayoutIdLst>
    <p:sldLayoutId id="2147484112" r:id="rId1"/>
    <p:sldLayoutId id="2147484113" r:id="rId2"/>
    <p:sldLayoutId id="2147484114" r:id="rId3"/>
    <p:sldLayoutId id="2147484115" r:id="rId4"/>
    <p:sldLayoutId id="2147484116" r:id="rId5"/>
    <p:sldLayoutId id="2147484117" r:id="rId6"/>
    <p:sldLayoutId id="2147484118" r:id="rId7"/>
  </p:sldLayoutIdLst>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457200" indent="-457200" algn="l" defTabSz="914400" rtl="0" eaLnBrk="1" latinLnBrk="0" hangingPunct="1">
        <a:spcBef>
          <a:spcPct val="20000"/>
        </a:spcBef>
        <a:buClr>
          <a:srgbClr val="00B0F0"/>
        </a:buClr>
        <a:buFont typeface="Wingdings" panose="05000000000000000000" pitchFamily="2" charset="2"/>
        <a:buChar char="v"/>
        <a:defRPr sz="3200" kern="1200">
          <a:solidFill>
            <a:schemeClr val="tx1"/>
          </a:solidFill>
          <a:latin typeface="+mn-lt"/>
          <a:ea typeface="+mn-ea"/>
          <a:cs typeface="+mn-cs"/>
        </a:defRPr>
      </a:lvl1pPr>
      <a:lvl2pPr marL="914400" indent="-457200" algn="l" defTabSz="914400" rtl="0" eaLnBrk="1" latinLnBrk="0" hangingPunct="1">
        <a:spcBef>
          <a:spcPct val="20000"/>
        </a:spcBef>
        <a:buClr>
          <a:srgbClr val="00B0F0"/>
        </a:buClr>
        <a:buFont typeface="Wingdings" panose="05000000000000000000" pitchFamily="2" charset="2"/>
        <a:buChar char="v"/>
        <a:defRPr sz="2800" kern="1200">
          <a:solidFill>
            <a:schemeClr val="tx1"/>
          </a:solidFill>
          <a:latin typeface="+mn-lt"/>
          <a:ea typeface="+mn-ea"/>
          <a:cs typeface="+mn-cs"/>
        </a:defRPr>
      </a:lvl2pPr>
      <a:lvl3pPr marL="1257300" indent="-342900" algn="l" defTabSz="914400" rtl="0" eaLnBrk="1" latinLnBrk="0" hangingPunct="1">
        <a:spcBef>
          <a:spcPct val="20000"/>
        </a:spcBef>
        <a:buClr>
          <a:srgbClr val="00B0F0"/>
        </a:buClr>
        <a:buFont typeface="Wingdings" panose="05000000000000000000" pitchFamily="2" charset="2"/>
        <a:buChar char="v"/>
        <a:defRPr sz="2400" kern="1200">
          <a:solidFill>
            <a:schemeClr val="tx1"/>
          </a:solidFill>
          <a:latin typeface="+mn-lt"/>
          <a:ea typeface="+mn-ea"/>
          <a:cs typeface="+mn-cs"/>
        </a:defRPr>
      </a:lvl3pPr>
      <a:lvl4pPr marL="1714500" indent="-342900" algn="l" defTabSz="914400" rtl="0" eaLnBrk="1" latinLnBrk="0" hangingPunct="1">
        <a:spcBef>
          <a:spcPct val="20000"/>
        </a:spcBef>
        <a:buClr>
          <a:srgbClr val="00B0F0"/>
        </a:buClr>
        <a:buFont typeface="Wingdings" panose="05000000000000000000" pitchFamily="2" charset="2"/>
        <a:buChar char="v"/>
        <a:defRPr sz="2000" kern="1200">
          <a:solidFill>
            <a:schemeClr val="tx1"/>
          </a:solidFill>
          <a:latin typeface="+mn-lt"/>
          <a:ea typeface="+mn-ea"/>
          <a:cs typeface="+mn-cs"/>
        </a:defRPr>
      </a:lvl4pPr>
      <a:lvl5pPr marL="2171700" indent="-342900" algn="l" defTabSz="914400" rtl="0" eaLnBrk="1" latinLnBrk="0" hangingPunct="1">
        <a:spcBef>
          <a:spcPct val="20000"/>
        </a:spcBef>
        <a:buClr>
          <a:srgbClr val="00B0F0"/>
        </a:buClr>
        <a:buFont typeface="Wingdings" panose="05000000000000000000" pitchFamily="2" charset="2"/>
        <a:buChar char="v"/>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3"/>
          </p:nvPr>
        </p:nvSpPr>
        <p:spPr/>
        <p:txBody>
          <a:bodyPr/>
          <a:lstStyle/>
          <a:p>
            <a:r>
              <a:rPr lang="en-IN" smtClean="0"/>
              <a:t>Copyright ©2017 Pearson Education, Limited</a:t>
            </a:r>
            <a:endParaRPr lang="en-US" dirty="0"/>
          </a:p>
        </p:txBody>
      </p:sp>
      <p:sp>
        <p:nvSpPr>
          <p:cNvPr id="2" name="Title 1"/>
          <p:cNvSpPr>
            <a:spLocks noGrp="1"/>
          </p:cNvSpPr>
          <p:nvPr>
            <p:ph type="title"/>
          </p:nvPr>
        </p:nvSpPr>
        <p:spPr>
          <a:xfrm>
            <a:off x="4419600" y="533400"/>
            <a:ext cx="4038600" cy="2667000"/>
          </a:xfrm>
        </p:spPr>
        <p:txBody>
          <a:bodyPr wrap="square" lIns="91440" tIns="45720" rIns="91440" bIns="45720" numCol="1" anchorCtr="0" compatLnSpc="1">
            <a:prstTxWarp prst="textNoShape">
              <a:avLst/>
            </a:prstTxWarp>
            <a:normAutofit/>
          </a:bodyPr>
          <a:lstStyle/>
          <a:p>
            <a:r>
              <a:rPr lang="en-US" altLang="en-US" dirty="0">
                <a:effectLst>
                  <a:outerShdw blurRad="38100" dist="38100" dir="2700000" algn="tl">
                    <a:srgbClr val="000000">
                      <a:alpha val="43137"/>
                    </a:srgbClr>
                  </a:outerShdw>
                </a:effectLst>
                <a:latin typeface="Arial" pitchFamily="34" charset="0"/>
                <a:cs typeface="Arial" pitchFamily="34" charset="0"/>
              </a:rPr>
              <a:t>Outside–USA Strategic Planning</a:t>
            </a:r>
            <a:endParaRPr lang="en-US" altLang="en-US" cap="none" dirty="0" smtClean="0">
              <a:effectLst>
                <a:outerShdw blurRad="38100" dist="38100" dir="2700000" algn="tl">
                  <a:srgbClr val="000000">
                    <a:alpha val="43137"/>
                  </a:srgbClr>
                </a:outerShdw>
              </a:effectLst>
              <a:latin typeface="Arial" pitchFamily="34" charset="0"/>
              <a:cs typeface="Arial" pitchFamily="34" charset="0"/>
            </a:endParaRPr>
          </a:p>
        </p:txBody>
      </p:sp>
      <p:sp>
        <p:nvSpPr>
          <p:cNvPr id="7" name="Content Placeholder 2"/>
          <p:cNvSpPr txBox="1">
            <a:spLocks/>
          </p:cNvSpPr>
          <p:nvPr/>
        </p:nvSpPr>
        <p:spPr>
          <a:xfrm>
            <a:off x="4013200" y="838200"/>
            <a:ext cx="5130800" cy="4800600"/>
          </a:xfrm>
          <a:prstGeom prst="rect">
            <a:avLst/>
          </a:prstGeom>
        </p:spPr>
        <p:txBody>
          <a:bodyPr vert="horz" lIns="91440" tIns="45720" rIns="91440" bIns="45720" rtlCol="0">
            <a:normAutofit/>
          </a:bodyPr>
          <a:lstStyle>
            <a:lvl1pPr marL="0" indent="0" algn="ctr" defTabSz="914400" rtl="0" eaLnBrk="1" latinLnBrk="0" hangingPunct="1">
              <a:spcBef>
                <a:spcPct val="20000"/>
              </a:spcBef>
              <a:buClr>
                <a:srgbClr val="00B0F0"/>
              </a:buClr>
              <a:buFont typeface="Wingdings" panose="05000000000000000000" pitchFamily="2" charset="2"/>
              <a:buNone/>
              <a:defRPr sz="3200" kern="1200">
                <a:solidFill>
                  <a:srgbClr val="00B0F0"/>
                </a:solidFill>
                <a:latin typeface="+mn-lt"/>
                <a:ea typeface="+mn-ea"/>
                <a:cs typeface="+mn-cs"/>
              </a:defRPr>
            </a:lvl1pPr>
            <a:lvl2pPr marL="457200" indent="0" algn="ctr" defTabSz="914400" rtl="0" eaLnBrk="1" latinLnBrk="0" hangingPunct="1">
              <a:spcBef>
                <a:spcPct val="20000"/>
              </a:spcBef>
              <a:buClr>
                <a:srgbClr val="00B0F0"/>
              </a:buClr>
              <a:buFont typeface="Wingdings" panose="05000000000000000000" pitchFamily="2" charset="2"/>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rgbClr val="00B0F0"/>
              </a:buClr>
              <a:buFont typeface="Wingdings" panose="05000000000000000000" pitchFamily="2" charset="2"/>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rgbClr val="00B0F0"/>
              </a:buClr>
              <a:buFont typeface="Wingdings" panose="05000000000000000000" pitchFamily="2" charset="2"/>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rgbClr val="00B0F0"/>
              </a:buClr>
              <a:buFont typeface="Wingdings" panose="05000000000000000000" pitchFamily="2" charset="2"/>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fontAlgn="auto">
              <a:spcAft>
                <a:spcPts val="0"/>
              </a:spcAft>
              <a:buFont typeface="Franklin Gothic Book" charset="0"/>
              <a:buChar char="►"/>
              <a:defRPr/>
            </a:pPr>
            <a:endParaRPr lang="en-US" b="1" dirty="0" smtClean="0">
              <a:solidFill>
                <a:srgbClr val="404040"/>
              </a:solidFill>
              <a:latin typeface="Arial" charset="0"/>
              <a:ea typeface="ＭＳ Ｐゴシック" charset="0"/>
              <a:cs typeface="Arial" charset="0"/>
            </a:endParaRPr>
          </a:p>
          <a:p>
            <a:pPr fontAlgn="auto">
              <a:spcAft>
                <a:spcPts val="0"/>
              </a:spcAft>
              <a:buFont typeface="Franklin Gothic Book" charset="0"/>
              <a:buNone/>
              <a:defRPr/>
            </a:pPr>
            <a:endParaRPr lang="en-US" b="1" dirty="0" smtClean="0">
              <a:solidFill>
                <a:srgbClr val="404040"/>
              </a:solidFill>
              <a:latin typeface="Arial" charset="0"/>
              <a:ea typeface="ＭＳ Ｐゴシック" charset="0"/>
              <a:cs typeface="Arial" charset="0"/>
            </a:endParaRPr>
          </a:p>
          <a:p>
            <a:pPr fontAlgn="auto">
              <a:spcAft>
                <a:spcPts val="0"/>
              </a:spcAft>
              <a:buFont typeface="Franklin Gothic Book" charset="0"/>
              <a:buChar char="►"/>
              <a:defRPr/>
            </a:pPr>
            <a:endParaRPr lang="en-US" b="1" dirty="0" smtClean="0">
              <a:solidFill>
                <a:srgbClr val="404040"/>
              </a:solidFill>
              <a:latin typeface="Arial" charset="0"/>
              <a:ea typeface="ＭＳ Ｐゴシック" charset="0"/>
              <a:cs typeface="Arial" charset="0"/>
            </a:endParaRPr>
          </a:p>
          <a:p>
            <a:pPr fontAlgn="auto">
              <a:spcAft>
                <a:spcPts val="0"/>
              </a:spcAft>
              <a:buFont typeface="Franklin Gothic Book" charset="0"/>
              <a:buChar char="►"/>
              <a:defRPr/>
            </a:pPr>
            <a:endParaRPr lang="en-US" b="1" dirty="0" smtClean="0">
              <a:solidFill>
                <a:srgbClr val="404040"/>
              </a:solidFill>
              <a:latin typeface="Arial" charset="0"/>
              <a:ea typeface="ＭＳ Ｐゴシック" charset="0"/>
              <a:cs typeface="Arial" charset="0"/>
            </a:endParaRPr>
          </a:p>
          <a:p>
            <a:pPr fontAlgn="auto">
              <a:spcAft>
                <a:spcPts val="0"/>
              </a:spcAft>
              <a:buFont typeface="Franklin Gothic Book" charset="0"/>
              <a:buChar char="►"/>
              <a:defRPr/>
            </a:pPr>
            <a:endParaRPr lang="en-US" b="1" dirty="0" smtClean="0">
              <a:solidFill>
                <a:srgbClr val="404040"/>
              </a:solidFill>
              <a:latin typeface="Arial" charset="0"/>
              <a:ea typeface="ＭＳ Ｐゴシック" charset="0"/>
              <a:cs typeface="Arial" charset="0"/>
            </a:endParaRPr>
          </a:p>
          <a:p>
            <a:pPr fontAlgn="auto">
              <a:spcAft>
                <a:spcPts val="0"/>
              </a:spcAft>
              <a:buFont typeface="Franklin Gothic Book" charset="0"/>
              <a:buChar char="►"/>
              <a:defRPr/>
            </a:pPr>
            <a:endParaRPr lang="en-US" b="1" dirty="0" smtClean="0">
              <a:solidFill>
                <a:srgbClr val="404040"/>
              </a:solidFill>
              <a:latin typeface="Arial" charset="0"/>
              <a:ea typeface="ＭＳ Ｐゴシック" charset="0"/>
              <a:cs typeface="Arial" charset="0"/>
            </a:endParaRPr>
          </a:p>
          <a:p>
            <a:pPr fontAlgn="auto">
              <a:spcAft>
                <a:spcPts val="0"/>
              </a:spcAft>
              <a:buFont typeface="Franklin Gothic Book" charset="0"/>
              <a:buNone/>
              <a:defRPr/>
            </a:pPr>
            <a:r>
              <a:rPr lang="en-US" b="1" dirty="0" smtClean="0">
                <a:solidFill>
                  <a:srgbClr val="404040"/>
                </a:solidFill>
                <a:latin typeface="Arial" charset="0"/>
                <a:ea typeface="ＭＳ Ｐゴシック" charset="0"/>
                <a:cs typeface="Arial" charset="0"/>
              </a:rPr>
              <a:t>    </a:t>
            </a:r>
          </a:p>
          <a:p>
            <a:pPr fontAlgn="auto">
              <a:spcAft>
                <a:spcPts val="0"/>
              </a:spcAft>
              <a:buFont typeface="Franklin Gothic Book" charset="0"/>
              <a:buNone/>
              <a:defRPr/>
            </a:pPr>
            <a:r>
              <a:rPr lang="en-US" b="1" dirty="0" smtClean="0">
                <a:solidFill>
                  <a:srgbClr val="0099FF"/>
                </a:solidFill>
                <a:latin typeface="Arial" charset="0"/>
                <a:ea typeface="ＭＳ Ｐゴシック" charset="0"/>
                <a:cs typeface="Arial" charset="0"/>
              </a:rPr>
              <a:t>               </a:t>
            </a:r>
            <a:r>
              <a:rPr lang="en-US" dirty="0" smtClean="0">
                <a:solidFill>
                  <a:srgbClr val="0099FF"/>
                </a:solidFill>
                <a:latin typeface="Arial" charset="0"/>
                <a:ea typeface="ＭＳ Ｐゴシック" charset="0"/>
                <a:cs typeface="Arial" charset="0"/>
              </a:rPr>
              <a:t>Chapter </a:t>
            </a:r>
            <a:r>
              <a:rPr lang="en-US" dirty="0" smtClean="0">
                <a:solidFill>
                  <a:srgbClr val="0099FF"/>
                </a:solidFill>
                <a:latin typeface="Arial" charset="0"/>
                <a:ea typeface="ＭＳ Ｐゴシック" charset="0"/>
                <a:cs typeface="Arial" charset="0"/>
              </a:rPr>
              <a:t>Two</a:t>
            </a:r>
            <a:endParaRPr lang="en-US" b="1" dirty="0">
              <a:solidFill>
                <a:srgbClr val="0099FF"/>
              </a:solidFill>
              <a:latin typeface="Arial" charset="0"/>
              <a:ea typeface="ＭＳ Ｐゴシック" charset="0"/>
              <a:cs typeface="Arial" charset="0"/>
            </a:endParaRPr>
          </a:p>
        </p:txBody>
      </p:sp>
      <p:sp>
        <p:nvSpPr>
          <p:cNvPr id="4" name="Slide Number Placeholder 3"/>
          <p:cNvSpPr>
            <a:spLocks noGrp="1"/>
          </p:cNvSpPr>
          <p:nvPr>
            <p:ph type="sldNum" sz="quarter" idx="12"/>
          </p:nvPr>
        </p:nvSpPr>
        <p:spPr/>
        <p:txBody>
          <a:bodyPr/>
          <a:lstStyle/>
          <a:p>
            <a:r>
              <a:rPr lang="en-US" altLang="en-US" smtClean="0"/>
              <a:t>2-</a:t>
            </a:r>
            <a:fld id="{A3F695D3-AE91-47D7-B82F-EBD6D906C5D0}" type="slidenum">
              <a:rPr lang="en-US" altLang="en-US" smtClean="0"/>
              <a:pPr/>
              <a:t>1</a:t>
            </a:fld>
            <a:endParaRPr lang="en-US" altLang="en-US" dirty="0"/>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normAutofit/>
          </a:bodyPr>
          <a:lstStyle/>
          <a:p>
            <a:pPr eaLnBrk="1" hangingPunct="1">
              <a:defRPr/>
            </a:pPr>
            <a:r>
              <a:rPr lang="en-US" altLang="en-US" dirty="0" smtClean="0">
                <a:solidFill>
                  <a:schemeClr val="tx1"/>
                </a:solidFill>
                <a:latin typeface="Arial" charset="0"/>
                <a:ea typeface="+mj-ea"/>
                <a:cs typeface="Arial" charset="0"/>
              </a:rPr>
              <a:t>Advantages of Global Business</a:t>
            </a:r>
          </a:p>
        </p:txBody>
      </p:sp>
      <p:sp>
        <p:nvSpPr>
          <p:cNvPr id="22530" name="Content Placeholder 2"/>
          <p:cNvSpPr>
            <a:spLocks noGrp="1"/>
          </p:cNvSpPr>
          <p:nvPr>
            <p:ph idx="1"/>
          </p:nvPr>
        </p:nvSpPr>
        <p:spPr/>
        <p:txBody>
          <a:bodyPr>
            <a:normAutofit fontScale="92500"/>
          </a:bodyPr>
          <a:lstStyle/>
          <a:p>
            <a:pPr marL="514350" indent="-514350">
              <a:buFont typeface="+mj-lt"/>
              <a:buAutoNum type="arabicPeriod" startAt="5"/>
            </a:pPr>
            <a:r>
              <a:rPr lang="en-US" sz="2800" dirty="0" smtClean="0"/>
              <a:t>Foreign </a:t>
            </a:r>
            <a:r>
              <a:rPr lang="en-US" sz="2800" dirty="0"/>
              <a:t>operations may result in reduced tariffs, lower taxes, and favorable </a:t>
            </a:r>
            <a:r>
              <a:rPr lang="en-US" sz="2800" dirty="0" smtClean="0"/>
              <a:t>political treatment</a:t>
            </a:r>
            <a:r>
              <a:rPr lang="en-US" sz="2800" dirty="0"/>
              <a:t>.</a:t>
            </a:r>
          </a:p>
          <a:p>
            <a:pPr marL="514350" indent="-514350">
              <a:buFont typeface="+mj-lt"/>
              <a:buAutoNum type="arabicPeriod" startAt="5"/>
            </a:pPr>
            <a:r>
              <a:rPr lang="en-US" sz="2800" dirty="0" smtClean="0"/>
              <a:t>Joint </a:t>
            </a:r>
            <a:r>
              <a:rPr lang="en-US" sz="2800" dirty="0"/>
              <a:t>ventures can enable firms to learn the technology, culture, and business </a:t>
            </a:r>
            <a:r>
              <a:rPr lang="en-US" sz="2800" dirty="0" smtClean="0"/>
              <a:t>practices of </a:t>
            </a:r>
            <a:r>
              <a:rPr lang="en-US" sz="2800" dirty="0"/>
              <a:t>other people and to make contacts with potential customers, suppliers, </a:t>
            </a:r>
            <a:r>
              <a:rPr lang="en-US" sz="2800" dirty="0" smtClean="0"/>
              <a:t>creditors, and </a:t>
            </a:r>
            <a:r>
              <a:rPr lang="en-US" sz="2800" dirty="0"/>
              <a:t>distributors in foreign countries.</a:t>
            </a:r>
          </a:p>
          <a:p>
            <a:pPr marL="514350" indent="-514350">
              <a:buFont typeface="+mj-lt"/>
              <a:buAutoNum type="arabicPeriod" startAt="5"/>
            </a:pPr>
            <a:r>
              <a:rPr lang="en-US" sz="2800" dirty="0" smtClean="0"/>
              <a:t>Economies </a:t>
            </a:r>
            <a:r>
              <a:rPr lang="en-US" sz="2800" dirty="0"/>
              <a:t>of scale can be achieved from operation in global rather than solely </a:t>
            </a:r>
            <a:r>
              <a:rPr lang="en-US" sz="2800" dirty="0" smtClean="0"/>
              <a:t>domestic markets</a:t>
            </a:r>
            <a:r>
              <a:rPr lang="en-US" sz="2800" dirty="0"/>
              <a:t>. </a:t>
            </a:r>
            <a:endParaRPr lang="en-US" sz="2800" dirty="0" smtClean="0"/>
          </a:p>
          <a:p>
            <a:pPr marL="514350" indent="-514350">
              <a:buFont typeface="+mj-lt"/>
              <a:buAutoNum type="arabicPeriod" startAt="5"/>
            </a:pPr>
            <a:r>
              <a:rPr lang="en-US" sz="2800" dirty="0" smtClean="0"/>
              <a:t>A </a:t>
            </a:r>
            <a:r>
              <a:rPr lang="en-US" sz="2800" dirty="0"/>
              <a:t>firm’s power and prestige in domestic markets may be significantly enhanced if </a:t>
            </a:r>
            <a:r>
              <a:rPr lang="en-US" sz="2800" dirty="0" smtClean="0"/>
              <a:t>the firm </a:t>
            </a:r>
            <a:r>
              <a:rPr lang="en-US" sz="2800" dirty="0"/>
              <a:t>competes globally. </a:t>
            </a:r>
            <a:endParaRPr lang="en-US" altLang="en-US" sz="2700" dirty="0" smtClean="0">
              <a:solidFill>
                <a:schemeClr val="tx1"/>
              </a:solidFill>
              <a:latin typeface="Arial" pitchFamily="34" charset="0"/>
              <a:cs typeface="Arial" pitchFamily="34" charset="0"/>
            </a:endParaRPr>
          </a:p>
        </p:txBody>
      </p:sp>
      <p:sp>
        <p:nvSpPr>
          <p:cNvPr id="2" name="Footer Placeholder 1"/>
          <p:cNvSpPr>
            <a:spLocks noGrp="1"/>
          </p:cNvSpPr>
          <p:nvPr>
            <p:ph type="ftr" sz="quarter" idx="11"/>
          </p:nvPr>
        </p:nvSpPr>
        <p:spPr/>
        <p:txBody>
          <a:bodyPr/>
          <a:lstStyle/>
          <a:p>
            <a:r>
              <a:rPr lang="en-IN" altLang="en-US" smtClean="0"/>
              <a:t>Copyright ©2017 Pearson Education, Limited</a:t>
            </a:r>
            <a:endParaRPr lang="en-US" altLang="en-US" dirty="0"/>
          </a:p>
        </p:txBody>
      </p:sp>
      <p:sp>
        <p:nvSpPr>
          <p:cNvPr id="4" name="Slide Number Placeholder 3"/>
          <p:cNvSpPr>
            <a:spLocks noGrp="1"/>
          </p:cNvSpPr>
          <p:nvPr>
            <p:ph type="sldNum" sz="quarter" idx="12"/>
          </p:nvPr>
        </p:nvSpPr>
        <p:spPr/>
        <p:txBody>
          <a:bodyPr/>
          <a:lstStyle/>
          <a:p>
            <a:r>
              <a:rPr lang="en-US" altLang="en-US" smtClean="0"/>
              <a:t>2-</a:t>
            </a:r>
            <a:fld id="{AF8761B6-DA32-4F47-9FFA-503C52D107AE}" type="slidenum">
              <a:rPr lang="en-US" altLang="en-US" smtClean="0"/>
              <a:pPr/>
              <a:t>10</a:t>
            </a:fld>
            <a:endParaRPr lang="en-US" altLang="en-US" dirty="0"/>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normAutofit fontScale="90000"/>
          </a:bodyPr>
          <a:lstStyle/>
          <a:p>
            <a:pPr eaLnBrk="1" hangingPunct="1">
              <a:defRPr/>
            </a:pPr>
            <a:r>
              <a:rPr lang="en-US" altLang="en-US" dirty="0" smtClean="0">
                <a:solidFill>
                  <a:schemeClr val="tx1"/>
                </a:solidFill>
                <a:latin typeface="Arial" charset="0"/>
                <a:ea typeface="+mj-ea"/>
                <a:cs typeface="Arial" charset="0"/>
              </a:rPr>
              <a:t>Disadvantages of Global Business</a:t>
            </a:r>
          </a:p>
        </p:txBody>
      </p:sp>
      <p:sp>
        <p:nvSpPr>
          <p:cNvPr id="6" name="Content Placeholder 5"/>
          <p:cNvSpPr>
            <a:spLocks noGrp="1"/>
          </p:cNvSpPr>
          <p:nvPr>
            <p:ph idx="1"/>
          </p:nvPr>
        </p:nvSpPr>
        <p:spPr>
          <a:xfrm>
            <a:off x="228600" y="1600200"/>
            <a:ext cx="8915400" cy="4800600"/>
          </a:xfrm>
        </p:spPr>
        <p:txBody>
          <a:bodyPr>
            <a:noAutofit/>
          </a:bodyPr>
          <a:lstStyle/>
          <a:p>
            <a:pPr marL="514350" indent="-514350">
              <a:buFont typeface="+mj-lt"/>
              <a:buAutoNum type="arabicPeriod"/>
            </a:pPr>
            <a:r>
              <a:rPr lang="en-US" sz="2200" dirty="0" smtClean="0"/>
              <a:t>Foreign </a:t>
            </a:r>
            <a:r>
              <a:rPr lang="en-US" sz="2200" dirty="0"/>
              <a:t>operations could be seized by nationalistic factions.</a:t>
            </a:r>
          </a:p>
          <a:p>
            <a:pPr marL="514350" indent="-514350">
              <a:buFont typeface="+mj-lt"/>
              <a:buAutoNum type="arabicPeriod"/>
            </a:pPr>
            <a:r>
              <a:rPr lang="en-US" sz="2200" dirty="0" smtClean="0"/>
              <a:t>Firms </a:t>
            </a:r>
            <a:r>
              <a:rPr lang="en-US" sz="2200" dirty="0"/>
              <a:t>confront different and often little-understood social, cultural, demographic, </a:t>
            </a:r>
            <a:r>
              <a:rPr lang="en-US" sz="2200" dirty="0" smtClean="0"/>
              <a:t>environmental, political</a:t>
            </a:r>
            <a:r>
              <a:rPr lang="en-US" sz="2200" dirty="0"/>
              <a:t>, governmental, legal, technological, economic, and competitive </a:t>
            </a:r>
            <a:r>
              <a:rPr lang="en-US" sz="2200" dirty="0" smtClean="0"/>
              <a:t>forces.</a:t>
            </a:r>
            <a:endParaRPr lang="en-US" sz="2200" dirty="0"/>
          </a:p>
          <a:p>
            <a:pPr marL="514350" indent="-514350">
              <a:buFont typeface="+mj-lt"/>
              <a:buAutoNum type="arabicPeriod"/>
            </a:pPr>
            <a:r>
              <a:rPr lang="en-US" sz="2200" dirty="0" smtClean="0"/>
              <a:t>Weaknesses </a:t>
            </a:r>
            <a:r>
              <a:rPr lang="en-US" sz="2200" dirty="0"/>
              <a:t>of competitors in foreign lands are often overestimated, and strengths are </a:t>
            </a:r>
            <a:r>
              <a:rPr lang="en-US" sz="2200" dirty="0" smtClean="0"/>
              <a:t>often underestimated</a:t>
            </a:r>
            <a:r>
              <a:rPr lang="en-US" sz="2200" dirty="0"/>
              <a:t>. </a:t>
            </a:r>
            <a:endParaRPr lang="en-US" sz="2200" dirty="0" smtClean="0"/>
          </a:p>
          <a:p>
            <a:pPr marL="514350" indent="-514350">
              <a:buFont typeface="+mj-lt"/>
              <a:buAutoNum type="arabicPeriod"/>
            </a:pPr>
            <a:r>
              <a:rPr lang="en-US" sz="2200" dirty="0" smtClean="0"/>
              <a:t>Language</a:t>
            </a:r>
            <a:r>
              <a:rPr lang="en-US" sz="2200" dirty="0"/>
              <a:t>, culture, and value systems differ among countries, which can create barriers </a:t>
            </a:r>
            <a:r>
              <a:rPr lang="en-US" sz="2200" dirty="0" smtClean="0"/>
              <a:t>to communication.</a:t>
            </a:r>
            <a:endParaRPr lang="en-US" sz="2200" dirty="0"/>
          </a:p>
          <a:p>
            <a:pPr marL="514350" indent="-514350">
              <a:buFont typeface="+mj-lt"/>
              <a:buAutoNum type="arabicPeriod"/>
            </a:pPr>
            <a:r>
              <a:rPr lang="en-US" sz="2200" dirty="0" smtClean="0"/>
              <a:t>Gaining </a:t>
            </a:r>
            <a:r>
              <a:rPr lang="en-US" sz="2200" dirty="0"/>
              <a:t>an understanding of regional organizations </a:t>
            </a:r>
            <a:r>
              <a:rPr lang="en-US" sz="2200" dirty="0" smtClean="0"/>
              <a:t>is difficult. </a:t>
            </a:r>
          </a:p>
          <a:p>
            <a:pPr marL="514350" indent="-514350">
              <a:buFont typeface="+mj-lt"/>
              <a:buAutoNum type="arabicPeriod"/>
            </a:pPr>
            <a:r>
              <a:rPr lang="en-US" sz="2200" dirty="0" smtClean="0"/>
              <a:t>Dealing </a:t>
            </a:r>
            <a:r>
              <a:rPr lang="en-US" sz="2200" dirty="0"/>
              <a:t>with two or more monetary systems can complicate international </a:t>
            </a:r>
            <a:r>
              <a:rPr lang="en-US" sz="2200" dirty="0" smtClean="0"/>
              <a:t>business operations</a:t>
            </a:r>
            <a:r>
              <a:rPr lang="en-US" sz="2200" dirty="0"/>
              <a:t>.</a:t>
            </a:r>
          </a:p>
        </p:txBody>
      </p:sp>
      <p:sp>
        <p:nvSpPr>
          <p:cNvPr id="3" name="Footer Placeholder 2"/>
          <p:cNvSpPr>
            <a:spLocks noGrp="1"/>
          </p:cNvSpPr>
          <p:nvPr>
            <p:ph type="ftr" sz="quarter" idx="11"/>
          </p:nvPr>
        </p:nvSpPr>
        <p:spPr/>
        <p:txBody>
          <a:bodyPr/>
          <a:lstStyle/>
          <a:p>
            <a:r>
              <a:rPr lang="en-IN" altLang="en-US" smtClean="0"/>
              <a:t>Copyright ©2017 Pearson Education, Limited</a:t>
            </a:r>
            <a:endParaRPr lang="en-US" altLang="en-US" dirty="0"/>
          </a:p>
        </p:txBody>
      </p:sp>
      <p:sp>
        <p:nvSpPr>
          <p:cNvPr id="2" name="Slide Number Placeholder 1"/>
          <p:cNvSpPr>
            <a:spLocks noGrp="1"/>
          </p:cNvSpPr>
          <p:nvPr>
            <p:ph type="sldNum" sz="quarter" idx="12"/>
          </p:nvPr>
        </p:nvSpPr>
        <p:spPr/>
        <p:txBody>
          <a:bodyPr/>
          <a:lstStyle/>
          <a:p>
            <a:r>
              <a:rPr lang="en-US" altLang="en-US" smtClean="0"/>
              <a:t>2-</a:t>
            </a:r>
            <a:fld id="{AF8761B6-DA32-4F47-9FFA-503C52D107AE}" type="slidenum">
              <a:rPr lang="en-US" altLang="en-US" smtClean="0"/>
              <a:pPr/>
              <a:t>11</a:t>
            </a:fld>
            <a:endParaRPr lang="en-US" altLang="en-US" dirty="0"/>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pPr eaLnBrk="1" hangingPunct="1">
              <a:defRPr/>
            </a:pPr>
            <a:r>
              <a:rPr lang="en-US" altLang="en-US" dirty="0" smtClean="0">
                <a:solidFill>
                  <a:schemeClr val="tx1"/>
                </a:solidFill>
                <a:latin typeface="Arial" charset="0"/>
                <a:ea typeface="+mj-ea"/>
                <a:cs typeface="Arial" charset="0"/>
              </a:rPr>
              <a:t>The Global Challenge</a:t>
            </a:r>
          </a:p>
        </p:txBody>
      </p:sp>
      <p:sp>
        <p:nvSpPr>
          <p:cNvPr id="26626" name="Content Placeholder 2"/>
          <p:cNvSpPr>
            <a:spLocks noGrp="1"/>
          </p:cNvSpPr>
          <p:nvPr>
            <p:ph idx="1"/>
          </p:nvPr>
        </p:nvSpPr>
        <p:spPr/>
        <p:txBody>
          <a:bodyPr/>
          <a:lstStyle/>
          <a:p>
            <a:pPr marL="342900" indent="-342900" eaLnBrk="1" hangingPunct="1"/>
            <a:r>
              <a:rPr lang="en-US" altLang="en-US" dirty="0" smtClean="0">
                <a:solidFill>
                  <a:schemeClr val="tx1"/>
                </a:solidFill>
                <a:latin typeface="Arial" pitchFamily="34" charset="0"/>
                <a:cs typeface="Arial" pitchFamily="34" charset="0"/>
              </a:rPr>
              <a:t>America</a:t>
            </a:r>
            <a:r>
              <a:rPr lang="en-US" altLang="ja-JP" dirty="0" smtClean="0">
                <a:solidFill>
                  <a:schemeClr val="tx1"/>
                </a:solidFill>
                <a:latin typeface="Arial" pitchFamily="34" charset="0"/>
                <a:cs typeface="Arial" pitchFamily="34" charset="0"/>
              </a:rPr>
              <a:t>'s economy is becoming much less American. </a:t>
            </a:r>
          </a:p>
          <a:p>
            <a:pPr marL="342900" indent="-342900" eaLnBrk="1" hangingPunct="1"/>
            <a:r>
              <a:rPr lang="en-US" altLang="en-US" dirty="0" smtClean="0">
                <a:solidFill>
                  <a:schemeClr val="tx1"/>
                </a:solidFill>
                <a:latin typeface="Arial" pitchFamily="34" charset="0"/>
                <a:cs typeface="Arial" pitchFamily="34" charset="0"/>
              </a:rPr>
              <a:t>A world economy and monetary system are emerging.</a:t>
            </a:r>
          </a:p>
          <a:p>
            <a:pPr marL="342900" indent="-342900" eaLnBrk="1" hangingPunct="1"/>
            <a:r>
              <a:rPr lang="en-US" altLang="en-US" dirty="0" smtClean="0">
                <a:solidFill>
                  <a:schemeClr val="tx1"/>
                </a:solidFill>
                <a:latin typeface="Arial" pitchFamily="34" charset="0"/>
                <a:cs typeface="Arial" pitchFamily="34" charset="0"/>
              </a:rPr>
              <a:t>Markets are shifting rapidly and in many cases converging in tastes, trends, and prices. </a:t>
            </a:r>
          </a:p>
        </p:txBody>
      </p:sp>
      <p:sp>
        <p:nvSpPr>
          <p:cNvPr id="2" name="Footer Placeholder 1"/>
          <p:cNvSpPr>
            <a:spLocks noGrp="1"/>
          </p:cNvSpPr>
          <p:nvPr>
            <p:ph type="ftr" sz="quarter" idx="11"/>
          </p:nvPr>
        </p:nvSpPr>
        <p:spPr/>
        <p:txBody>
          <a:bodyPr/>
          <a:lstStyle/>
          <a:p>
            <a:r>
              <a:rPr lang="en-IN" altLang="en-US" smtClean="0"/>
              <a:t>Copyright ©2017 Pearson Education, Limited</a:t>
            </a:r>
            <a:endParaRPr lang="en-US" altLang="en-US" dirty="0"/>
          </a:p>
        </p:txBody>
      </p:sp>
      <p:sp>
        <p:nvSpPr>
          <p:cNvPr id="4" name="Slide Number Placeholder 3"/>
          <p:cNvSpPr>
            <a:spLocks noGrp="1"/>
          </p:cNvSpPr>
          <p:nvPr>
            <p:ph type="sldNum" sz="quarter" idx="12"/>
          </p:nvPr>
        </p:nvSpPr>
        <p:spPr/>
        <p:txBody>
          <a:bodyPr/>
          <a:lstStyle/>
          <a:p>
            <a:r>
              <a:rPr lang="en-US" altLang="en-US" smtClean="0"/>
              <a:t>2-</a:t>
            </a:r>
            <a:fld id="{AF8761B6-DA32-4F47-9FFA-503C52D107AE}" type="slidenum">
              <a:rPr lang="en-US" altLang="en-US" smtClean="0"/>
              <a:pPr/>
              <a:t>12</a:t>
            </a:fld>
            <a:endParaRPr lang="en-US" altLang="en-US" dirty="0"/>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457200" y="152400"/>
            <a:ext cx="8229600" cy="1265238"/>
          </a:xfrm>
        </p:spPr>
        <p:txBody>
          <a:bodyPr>
            <a:noAutofit/>
          </a:bodyPr>
          <a:lstStyle/>
          <a:p>
            <a:pPr eaLnBrk="1" hangingPunct="1">
              <a:defRPr/>
            </a:pPr>
            <a:r>
              <a:rPr lang="en-US" altLang="en-US" sz="3600" dirty="0" smtClean="0">
                <a:solidFill>
                  <a:schemeClr val="tx1"/>
                </a:solidFill>
                <a:latin typeface="Arial" charset="0"/>
                <a:ea typeface="+mj-ea"/>
                <a:cs typeface="Arial" charset="0"/>
              </a:rPr>
              <a:t>Corporate Tax Rates Across </a:t>
            </a:r>
            <a:br>
              <a:rPr lang="en-US" altLang="en-US" sz="3600" dirty="0" smtClean="0">
                <a:solidFill>
                  <a:schemeClr val="tx1"/>
                </a:solidFill>
                <a:latin typeface="Arial" charset="0"/>
                <a:ea typeface="+mj-ea"/>
                <a:cs typeface="Arial" charset="0"/>
              </a:rPr>
            </a:br>
            <a:r>
              <a:rPr lang="en-US" altLang="en-US" sz="3600" dirty="0" smtClean="0">
                <a:solidFill>
                  <a:schemeClr val="tx1"/>
                </a:solidFill>
                <a:latin typeface="Arial" charset="0"/>
                <a:ea typeface="+mj-ea"/>
                <a:cs typeface="Arial" charset="0"/>
              </a:rPr>
              <a:t>Countries in 2015</a:t>
            </a:r>
          </a:p>
        </p:txBody>
      </p:sp>
      <p:sp>
        <p:nvSpPr>
          <p:cNvPr id="2" name="Footer Placeholder 1"/>
          <p:cNvSpPr>
            <a:spLocks noGrp="1"/>
          </p:cNvSpPr>
          <p:nvPr>
            <p:ph type="ftr" sz="quarter" idx="11"/>
          </p:nvPr>
        </p:nvSpPr>
        <p:spPr/>
        <p:txBody>
          <a:bodyPr/>
          <a:lstStyle/>
          <a:p>
            <a:r>
              <a:rPr lang="en-IN" smtClean="0"/>
              <a:t>Copyright ©2017 Pearson Education, Limited</a:t>
            </a:r>
            <a:endParaRPr lang="en-US" dirty="0"/>
          </a:p>
        </p:txBody>
      </p:sp>
      <p:pic>
        <p:nvPicPr>
          <p:cNvPr id="4" name="Picture 3" descr="aUntitled.tif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8200" y="1524000"/>
            <a:ext cx="7391400" cy="4876800"/>
          </a:xfrm>
          <a:prstGeom prst="rect">
            <a:avLst/>
          </a:prstGeom>
        </p:spPr>
      </p:pic>
      <p:sp>
        <p:nvSpPr>
          <p:cNvPr id="5" name="Slide Number Placeholder 4"/>
          <p:cNvSpPr>
            <a:spLocks noGrp="1"/>
          </p:cNvSpPr>
          <p:nvPr>
            <p:ph type="sldNum" sz="quarter" idx="12"/>
          </p:nvPr>
        </p:nvSpPr>
        <p:spPr/>
        <p:txBody>
          <a:bodyPr/>
          <a:lstStyle/>
          <a:p>
            <a:r>
              <a:rPr lang="en-US" altLang="en-US" smtClean="0"/>
              <a:t>2-</a:t>
            </a:r>
            <a:fld id="{3EC50265-02C4-4CC8-AEFE-78F3B6D78154}" type="slidenum">
              <a:rPr lang="en-US" altLang="en-US" smtClean="0"/>
              <a:pPr/>
              <a:t>13</a:t>
            </a:fld>
            <a:endParaRPr lang="en-US" altLang="en-US" dirty="0"/>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altLang="en-US" sz="3600" dirty="0">
                <a:latin typeface="Arial" charset="0"/>
                <a:cs typeface="Arial" charset="0"/>
              </a:rPr>
              <a:t>Corporate Tax Rates Across </a:t>
            </a:r>
            <a:br>
              <a:rPr lang="en-US" altLang="en-US" sz="3600" dirty="0">
                <a:latin typeface="Arial" charset="0"/>
                <a:cs typeface="Arial" charset="0"/>
              </a:rPr>
            </a:br>
            <a:r>
              <a:rPr lang="en-US" altLang="en-US" sz="3600" dirty="0">
                <a:latin typeface="Arial" charset="0"/>
                <a:cs typeface="Arial" charset="0"/>
              </a:rPr>
              <a:t>Countries in </a:t>
            </a:r>
            <a:r>
              <a:rPr lang="en-US" altLang="en-US" sz="3600" dirty="0" smtClean="0">
                <a:latin typeface="Arial" charset="0"/>
                <a:cs typeface="Arial" charset="0"/>
              </a:rPr>
              <a:t>2015 (cont.)</a:t>
            </a:r>
            <a:endParaRPr lang="en-US" sz="3600" dirty="0"/>
          </a:p>
        </p:txBody>
      </p:sp>
      <p:pic>
        <p:nvPicPr>
          <p:cNvPr id="5" name="Picture 4" descr="bUntitled.tiff"/>
          <p:cNvPicPr>
            <a:picLocks noChangeAspect="1"/>
          </p:cNvPicPr>
          <p:nvPr/>
        </p:nvPicPr>
        <p:blipFill rotWithShape="1">
          <a:blip r:embed="rId2">
            <a:extLst>
              <a:ext uri="{28A0092B-C50C-407E-A947-70E740481C1C}">
                <a14:useLocalDpi xmlns:a14="http://schemas.microsoft.com/office/drawing/2010/main" val="0"/>
              </a:ext>
            </a:extLst>
          </a:blip>
          <a:srcRect b="5555"/>
          <a:stretch/>
        </p:blipFill>
        <p:spPr>
          <a:xfrm>
            <a:off x="889005" y="1761065"/>
            <a:ext cx="7388352" cy="4600805"/>
          </a:xfrm>
          <a:prstGeom prst="rect">
            <a:avLst/>
          </a:prstGeom>
        </p:spPr>
      </p:pic>
      <p:sp>
        <p:nvSpPr>
          <p:cNvPr id="3" name="Footer Placeholder 2"/>
          <p:cNvSpPr>
            <a:spLocks noGrp="1"/>
          </p:cNvSpPr>
          <p:nvPr>
            <p:ph type="ftr" sz="quarter" idx="11"/>
          </p:nvPr>
        </p:nvSpPr>
        <p:spPr/>
        <p:txBody>
          <a:bodyPr/>
          <a:lstStyle/>
          <a:p>
            <a:r>
              <a:rPr lang="en-IN" smtClean="0"/>
              <a:t>Copyright ©2017 Pearson Education, Limited</a:t>
            </a:r>
            <a:endParaRPr lang="en-US" dirty="0"/>
          </a:p>
        </p:txBody>
      </p:sp>
      <p:sp>
        <p:nvSpPr>
          <p:cNvPr id="6" name="Slide Number Placeholder 5"/>
          <p:cNvSpPr>
            <a:spLocks noGrp="1"/>
          </p:cNvSpPr>
          <p:nvPr>
            <p:ph type="sldNum" sz="quarter" idx="12"/>
          </p:nvPr>
        </p:nvSpPr>
        <p:spPr/>
        <p:txBody>
          <a:bodyPr/>
          <a:lstStyle/>
          <a:p>
            <a:r>
              <a:rPr lang="en-US" altLang="en-US" smtClean="0"/>
              <a:t>2-</a:t>
            </a:r>
            <a:fld id="{3EC50265-02C4-4CC8-AEFE-78F3B6D78154}" type="slidenum">
              <a:rPr lang="en-US" altLang="en-US" smtClean="0"/>
              <a:pPr/>
              <a:t>14</a:t>
            </a:fld>
            <a:endParaRPr lang="en-US" altLang="en-US" dirty="0"/>
          </a:p>
        </p:txBody>
      </p:sp>
    </p:spTree>
    <p:extLst>
      <p:ext uri="{BB962C8B-B14F-4D97-AF65-F5344CB8AC3E}">
        <p14:creationId xmlns:p14="http://schemas.microsoft.com/office/powerpoint/2010/main" val="343551144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American Versus Foreign Business Culture</a:t>
            </a:r>
          </a:p>
        </p:txBody>
      </p:sp>
      <p:sp>
        <p:nvSpPr>
          <p:cNvPr id="3" name="Content Placeholder 2"/>
          <p:cNvSpPr>
            <a:spLocks noGrp="1"/>
          </p:cNvSpPr>
          <p:nvPr>
            <p:ph idx="1"/>
          </p:nvPr>
        </p:nvSpPr>
        <p:spPr/>
        <p:txBody>
          <a:bodyPr>
            <a:normAutofit/>
          </a:bodyPr>
          <a:lstStyle/>
          <a:p>
            <a:r>
              <a:rPr lang="en-US" dirty="0"/>
              <a:t>To be successful in world markets, U.S. managers must obtain a better knowledge of historical, </a:t>
            </a:r>
            <a:r>
              <a:rPr lang="en-US" dirty="0" smtClean="0"/>
              <a:t>cultural, and </a:t>
            </a:r>
            <a:r>
              <a:rPr lang="en-US" dirty="0"/>
              <a:t>religious forces that motivate and drive people in other countries. </a:t>
            </a:r>
            <a:endParaRPr lang="en-US" dirty="0" smtClean="0"/>
          </a:p>
          <a:p>
            <a:r>
              <a:rPr lang="en-US" dirty="0" smtClean="0"/>
              <a:t>For </a:t>
            </a:r>
            <a:r>
              <a:rPr lang="en-US" dirty="0"/>
              <a:t>multinational </a:t>
            </a:r>
            <a:r>
              <a:rPr lang="en-US" dirty="0" smtClean="0"/>
              <a:t>firms, knowledge </a:t>
            </a:r>
            <a:r>
              <a:rPr lang="en-US" dirty="0"/>
              <a:t>of business culture variation across countries can be essential for gaining and </a:t>
            </a:r>
            <a:r>
              <a:rPr lang="en-US" dirty="0" smtClean="0"/>
              <a:t>sustaining competitive </a:t>
            </a:r>
            <a:r>
              <a:rPr lang="en-US" dirty="0"/>
              <a:t>advantage.</a:t>
            </a:r>
          </a:p>
        </p:txBody>
      </p:sp>
      <p:sp>
        <p:nvSpPr>
          <p:cNvPr id="4" name="Footer Placeholder 3"/>
          <p:cNvSpPr>
            <a:spLocks noGrp="1"/>
          </p:cNvSpPr>
          <p:nvPr>
            <p:ph type="ftr" sz="quarter" idx="11"/>
          </p:nvPr>
        </p:nvSpPr>
        <p:spPr/>
        <p:txBody>
          <a:bodyPr/>
          <a:lstStyle/>
          <a:p>
            <a:r>
              <a:rPr lang="en-IN" altLang="en-US" smtClean="0"/>
              <a:t>Copyright ©2017 Pearson Education, Limited</a:t>
            </a:r>
            <a:endParaRPr lang="en-US" altLang="en-US" dirty="0"/>
          </a:p>
        </p:txBody>
      </p:sp>
      <p:sp>
        <p:nvSpPr>
          <p:cNvPr id="6" name="Slide Number Placeholder 5"/>
          <p:cNvSpPr>
            <a:spLocks noGrp="1"/>
          </p:cNvSpPr>
          <p:nvPr>
            <p:ph type="sldNum" sz="quarter" idx="12"/>
          </p:nvPr>
        </p:nvSpPr>
        <p:spPr/>
        <p:txBody>
          <a:bodyPr/>
          <a:lstStyle/>
          <a:p>
            <a:r>
              <a:rPr lang="en-US" altLang="en-US" smtClean="0"/>
              <a:t>2-</a:t>
            </a:r>
            <a:fld id="{AF8761B6-DA32-4F47-9FFA-503C52D107AE}" type="slidenum">
              <a:rPr lang="en-US" altLang="en-US" smtClean="0"/>
              <a:pPr/>
              <a:t>15</a:t>
            </a:fld>
            <a:endParaRPr lang="en-US" altLang="en-US" dirty="0"/>
          </a:p>
        </p:txBody>
      </p:sp>
    </p:spTree>
    <p:extLst>
      <p:ext uri="{BB962C8B-B14F-4D97-AF65-F5344CB8AC3E}">
        <p14:creationId xmlns:p14="http://schemas.microsoft.com/office/powerpoint/2010/main" val="4330482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a:xfrm>
            <a:off x="457200" y="152400"/>
            <a:ext cx="8229600" cy="1143000"/>
          </a:xfrm>
        </p:spPr>
        <p:txBody>
          <a:bodyPr>
            <a:noAutofit/>
          </a:bodyPr>
          <a:lstStyle/>
          <a:p>
            <a:pPr eaLnBrk="1" hangingPunct="1">
              <a:defRPr/>
            </a:pPr>
            <a:r>
              <a:rPr lang="en-US" altLang="en-US" sz="3600" dirty="0" smtClean="0">
                <a:solidFill>
                  <a:schemeClr val="tx1"/>
                </a:solidFill>
                <a:latin typeface="Arial" charset="0"/>
                <a:cs typeface="Arial" charset="0"/>
              </a:rPr>
              <a:t>Cultural Pitfalls </a:t>
            </a:r>
            <a:r>
              <a:rPr lang="en-US" altLang="en-US" sz="3600" dirty="0">
                <a:latin typeface="Arial" charset="0"/>
                <a:cs typeface="Arial" charset="0"/>
              </a:rPr>
              <a:t>t</a:t>
            </a:r>
            <a:r>
              <a:rPr lang="en-US" altLang="en-US" sz="3600" dirty="0" smtClean="0">
                <a:solidFill>
                  <a:schemeClr val="tx1"/>
                </a:solidFill>
                <a:latin typeface="Arial" charset="0"/>
                <a:cs typeface="Arial" charset="0"/>
              </a:rPr>
              <a:t>o Avoid to be a </a:t>
            </a:r>
            <a:br>
              <a:rPr lang="en-US" altLang="en-US" sz="3600" dirty="0" smtClean="0">
                <a:solidFill>
                  <a:schemeClr val="tx1"/>
                </a:solidFill>
                <a:latin typeface="Arial" charset="0"/>
                <a:cs typeface="Arial" charset="0"/>
              </a:rPr>
            </a:br>
            <a:r>
              <a:rPr lang="en-US" altLang="en-US" sz="3600" dirty="0" smtClean="0">
                <a:solidFill>
                  <a:schemeClr val="tx1"/>
                </a:solidFill>
                <a:latin typeface="Arial" charset="0"/>
                <a:cs typeface="Arial" charset="0"/>
              </a:rPr>
              <a:t>Better Manager</a:t>
            </a:r>
          </a:p>
        </p:txBody>
      </p:sp>
      <p:pic>
        <p:nvPicPr>
          <p:cNvPr id="4" name="Picture 3" descr="tab11_03.jpg"/>
          <p:cNvPicPr>
            <a:picLocks noChangeAspect="1"/>
          </p:cNvPicPr>
          <p:nvPr/>
        </p:nvPicPr>
        <p:blipFill rotWithShape="1">
          <a:blip r:embed="rId3">
            <a:extLst>
              <a:ext uri="{28A0092B-C50C-407E-A947-70E740481C1C}">
                <a14:useLocalDpi xmlns:a14="http://schemas.microsoft.com/office/drawing/2010/main" val="0"/>
              </a:ext>
            </a:extLst>
          </a:blip>
          <a:srcRect l="741" r="-741" b="3815"/>
          <a:stretch/>
        </p:blipFill>
        <p:spPr>
          <a:xfrm>
            <a:off x="33867" y="1371600"/>
            <a:ext cx="9144000" cy="4910667"/>
          </a:xfrm>
          <a:prstGeom prst="rect">
            <a:avLst/>
          </a:prstGeom>
        </p:spPr>
      </p:pic>
      <p:sp>
        <p:nvSpPr>
          <p:cNvPr id="2" name="Footer Placeholder 1"/>
          <p:cNvSpPr>
            <a:spLocks noGrp="1"/>
          </p:cNvSpPr>
          <p:nvPr>
            <p:ph type="ftr" sz="quarter" idx="11"/>
          </p:nvPr>
        </p:nvSpPr>
        <p:spPr/>
        <p:txBody>
          <a:bodyPr/>
          <a:lstStyle/>
          <a:p>
            <a:r>
              <a:rPr lang="en-IN" smtClean="0"/>
              <a:t>Copyright ©2017 Pearson Education, Limited</a:t>
            </a:r>
            <a:endParaRPr lang="en-US" dirty="0"/>
          </a:p>
        </p:txBody>
      </p:sp>
      <p:sp>
        <p:nvSpPr>
          <p:cNvPr id="5" name="Slide Number Placeholder 4"/>
          <p:cNvSpPr>
            <a:spLocks noGrp="1"/>
          </p:cNvSpPr>
          <p:nvPr>
            <p:ph type="sldNum" sz="quarter" idx="12"/>
          </p:nvPr>
        </p:nvSpPr>
        <p:spPr/>
        <p:txBody>
          <a:bodyPr/>
          <a:lstStyle/>
          <a:p>
            <a:r>
              <a:rPr lang="en-US" altLang="en-US" smtClean="0"/>
              <a:t>2-</a:t>
            </a:r>
            <a:fld id="{3EC50265-02C4-4CC8-AEFE-78F3B6D78154}" type="slidenum">
              <a:rPr lang="en-US" altLang="en-US" smtClean="0"/>
              <a:pPr/>
              <a:t>16</a:t>
            </a:fld>
            <a:endParaRPr lang="en-US" altLang="en-US" dirty="0"/>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US" altLang="en-US" sz="3600" dirty="0">
                <a:latin typeface="Arial" charset="0"/>
                <a:cs typeface="Arial" charset="0"/>
              </a:rPr>
              <a:t>Cultural Differences between U.S. and Foreign Managers</a:t>
            </a:r>
            <a:endParaRPr lang="en-US" sz="3600" dirty="0"/>
          </a:p>
        </p:txBody>
      </p:sp>
      <p:sp>
        <p:nvSpPr>
          <p:cNvPr id="31746" name="Content Placeholder 2"/>
          <p:cNvSpPr>
            <a:spLocks noGrp="1"/>
          </p:cNvSpPr>
          <p:nvPr>
            <p:ph idx="1"/>
          </p:nvPr>
        </p:nvSpPr>
        <p:spPr>
          <a:xfrm>
            <a:off x="304800" y="1981200"/>
            <a:ext cx="8686800" cy="4098925"/>
          </a:xfrm>
        </p:spPr>
        <p:txBody>
          <a:bodyPr>
            <a:normAutofit/>
          </a:bodyPr>
          <a:lstStyle/>
          <a:p>
            <a:pPr marL="342900" indent="-342900" eaLnBrk="1" hangingPunct="1">
              <a:spcBef>
                <a:spcPct val="0"/>
              </a:spcBef>
            </a:pPr>
            <a:r>
              <a:rPr lang="en-US" altLang="en-US" sz="2800" dirty="0" smtClean="0">
                <a:solidFill>
                  <a:schemeClr val="tx1"/>
                </a:solidFill>
                <a:latin typeface="Arial" pitchFamily="34" charset="0"/>
                <a:cs typeface="Arial" pitchFamily="34" charset="0"/>
              </a:rPr>
              <a:t>Americans place an exceptionally high priority on time, viewing time as an asset. Many foreigners place more worth on relationships.</a:t>
            </a:r>
          </a:p>
          <a:p>
            <a:pPr marL="342900" indent="-342900" eaLnBrk="1" hangingPunct="1">
              <a:spcBef>
                <a:spcPct val="0"/>
              </a:spcBef>
            </a:pPr>
            <a:endParaRPr lang="en-US" altLang="en-US" sz="2800" dirty="0" smtClean="0">
              <a:solidFill>
                <a:schemeClr val="tx1"/>
              </a:solidFill>
              <a:latin typeface="Arial" pitchFamily="34" charset="0"/>
              <a:cs typeface="Arial" pitchFamily="34" charset="0"/>
            </a:endParaRPr>
          </a:p>
          <a:p>
            <a:pPr marL="342900" indent="-342900" eaLnBrk="1" hangingPunct="1">
              <a:spcBef>
                <a:spcPct val="0"/>
              </a:spcBef>
            </a:pPr>
            <a:r>
              <a:rPr lang="en-US" altLang="en-US" sz="2800" dirty="0" smtClean="0">
                <a:solidFill>
                  <a:schemeClr val="tx1"/>
                </a:solidFill>
                <a:latin typeface="Arial" pitchFamily="34" charset="0"/>
                <a:cs typeface="Arial" pitchFamily="34" charset="0"/>
              </a:rPr>
              <a:t>Personal touching and distance norms differ around the world. Americans generally stand about three feet from each other when carrying on  business conversations, but Arabs and Africans stand about one foot apart.</a:t>
            </a:r>
          </a:p>
        </p:txBody>
      </p:sp>
      <p:sp>
        <p:nvSpPr>
          <p:cNvPr id="2" name="Footer Placeholder 1"/>
          <p:cNvSpPr>
            <a:spLocks noGrp="1"/>
          </p:cNvSpPr>
          <p:nvPr>
            <p:ph type="ftr" sz="quarter" idx="11"/>
          </p:nvPr>
        </p:nvSpPr>
        <p:spPr/>
        <p:txBody>
          <a:bodyPr/>
          <a:lstStyle/>
          <a:p>
            <a:r>
              <a:rPr lang="en-IN" altLang="en-US" smtClean="0"/>
              <a:t>Copyright ©2017 Pearson Education, Limited</a:t>
            </a:r>
            <a:endParaRPr lang="en-US" altLang="en-US" dirty="0"/>
          </a:p>
        </p:txBody>
      </p:sp>
      <p:sp>
        <p:nvSpPr>
          <p:cNvPr id="5" name="Slide Number Placeholder 4"/>
          <p:cNvSpPr>
            <a:spLocks noGrp="1"/>
          </p:cNvSpPr>
          <p:nvPr>
            <p:ph type="sldNum" sz="quarter" idx="12"/>
          </p:nvPr>
        </p:nvSpPr>
        <p:spPr/>
        <p:txBody>
          <a:bodyPr/>
          <a:lstStyle/>
          <a:p>
            <a:r>
              <a:rPr lang="en-US" altLang="en-US" smtClean="0"/>
              <a:t>2-</a:t>
            </a:r>
            <a:fld id="{AF8761B6-DA32-4F47-9FFA-503C52D107AE}" type="slidenum">
              <a:rPr lang="en-US" altLang="en-US" smtClean="0"/>
              <a:pPr/>
              <a:t>17</a:t>
            </a:fld>
            <a:endParaRPr lang="en-US" altLang="en-US" dirty="0"/>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US" altLang="en-US" sz="3600" dirty="0">
                <a:latin typeface="Arial" charset="0"/>
                <a:cs typeface="Arial" charset="0"/>
              </a:rPr>
              <a:t>Cultural Differences between U.S. and Foreign Managers</a:t>
            </a:r>
            <a:endParaRPr lang="en-US" sz="3600" dirty="0"/>
          </a:p>
        </p:txBody>
      </p:sp>
      <p:sp>
        <p:nvSpPr>
          <p:cNvPr id="34819" name="Content Placeholder 2"/>
          <p:cNvSpPr>
            <a:spLocks noGrp="1"/>
          </p:cNvSpPr>
          <p:nvPr>
            <p:ph idx="1"/>
          </p:nvPr>
        </p:nvSpPr>
        <p:spPr>
          <a:xfrm>
            <a:off x="304800" y="1981200"/>
            <a:ext cx="8686800" cy="4525963"/>
          </a:xfrm>
        </p:spPr>
        <p:txBody>
          <a:bodyPr/>
          <a:lstStyle/>
          <a:p>
            <a:pPr eaLnBrk="1" hangingPunct="1">
              <a:defRPr/>
            </a:pPr>
            <a:r>
              <a:rPr lang="en-US" altLang="en-US" sz="2800" dirty="0" smtClean="0">
                <a:solidFill>
                  <a:schemeClr val="tx1"/>
                </a:solidFill>
                <a:latin typeface="Arial" charset="0"/>
                <a:ea typeface="+mn-ea"/>
                <a:cs typeface="Arial" charset="0"/>
              </a:rPr>
              <a:t>Family roles and relationships vary in different countries.</a:t>
            </a:r>
          </a:p>
          <a:p>
            <a:pPr eaLnBrk="1" hangingPunct="1">
              <a:defRPr/>
            </a:pPr>
            <a:r>
              <a:rPr lang="en-US" altLang="en-US" sz="2800" dirty="0" smtClean="0">
                <a:solidFill>
                  <a:schemeClr val="tx1"/>
                </a:solidFill>
                <a:latin typeface="Arial" charset="0"/>
                <a:ea typeface="+mn-ea"/>
                <a:cs typeface="Arial" charset="0"/>
              </a:rPr>
              <a:t>Business and daily life in some societies are governed by religious factors.</a:t>
            </a:r>
          </a:p>
          <a:p>
            <a:pPr eaLnBrk="1" hangingPunct="1">
              <a:defRPr/>
            </a:pPr>
            <a:r>
              <a:rPr lang="en-US" altLang="en-US" sz="2800" dirty="0" smtClean="0">
                <a:solidFill>
                  <a:schemeClr val="tx1"/>
                </a:solidFill>
                <a:latin typeface="Arial" charset="0"/>
                <a:ea typeface="+mn-ea"/>
                <a:cs typeface="Arial" charset="0"/>
              </a:rPr>
              <a:t>Time spent with the family and the quality of relationships are more important in some cultures than the personal achievement and accomplishments espoused by the traditional U.S. manager.</a:t>
            </a:r>
          </a:p>
        </p:txBody>
      </p:sp>
      <p:sp>
        <p:nvSpPr>
          <p:cNvPr id="2" name="Footer Placeholder 1"/>
          <p:cNvSpPr>
            <a:spLocks noGrp="1"/>
          </p:cNvSpPr>
          <p:nvPr>
            <p:ph type="ftr" sz="quarter" idx="11"/>
          </p:nvPr>
        </p:nvSpPr>
        <p:spPr/>
        <p:txBody>
          <a:bodyPr/>
          <a:lstStyle/>
          <a:p>
            <a:r>
              <a:rPr lang="en-IN" altLang="en-US" smtClean="0"/>
              <a:t>Copyright ©2017 Pearson Education, Limited</a:t>
            </a:r>
            <a:endParaRPr lang="en-US" altLang="en-US" dirty="0"/>
          </a:p>
        </p:txBody>
      </p:sp>
      <p:sp>
        <p:nvSpPr>
          <p:cNvPr id="5" name="Slide Number Placeholder 4"/>
          <p:cNvSpPr>
            <a:spLocks noGrp="1"/>
          </p:cNvSpPr>
          <p:nvPr>
            <p:ph type="sldNum" sz="quarter" idx="12"/>
          </p:nvPr>
        </p:nvSpPr>
        <p:spPr/>
        <p:txBody>
          <a:bodyPr/>
          <a:lstStyle/>
          <a:p>
            <a:r>
              <a:rPr lang="en-US" altLang="en-US" smtClean="0"/>
              <a:t>2-</a:t>
            </a:r>
            <a:fld id="{AF8761B6-DA32-4F47-9FFA-503C52D107AE}" type="slidenum">
              <a:rPr lang="en-US" altLang="en-US" smtClean="0"/>
              <a:pPr/>
              <a:t>18</a:t>
            </a:fld>
            <a:endParaRPr lang="en-US" altLang="en-US" dirty="0"/>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US" altLang="en-US" sz="3600" dirty="0">
                <a:latin typeface="Arial" charset="0"/>
                <a:cs typeface="Arial" charset="0"/>
              </a:rPr>
              <a:t>Cultural Differences between U.S. and Foreign Managers</a:t>
            </a:r>
            <a:endParaRPr lang="en-US" sz="3600" dirty="0"/>
          </a:p>
        </p:txBody>
      </p:sp>
      <p:sp>
        <p:nvSpPr>
          <p:cNvPr id="33794" name="Content Placeholder 2"/>
          <p:cNvSpPr>
            <a:spLocks noGrp="1"/>
          </p:cNvSpPr>
          <p:nvPr>
            <p:ph idx="1"/>
          </p:nvPr>
        </p:nvSpPr>
        <p:spPr>
          <a:xfrm>
            <a:off x="304800" y="2133600"/>
            <a:ext cx="8686800" cy="4098925"/>
          </a:xfrm>
        </p:spPr>
        <p:txBody>
          <a:bodyPr/>
          <a:lstStyle/>
          <a:p>
            <a:pPr marL="342900" indent="-342900" eaLnBrk="1" hangingPunct="1"/>
            <a:r>
              <a:rPr lang="en-US" altLang="en-US" sz="2800" dirty="0" smtClean="0">
                <a:solidFill>
                  <a:schemeClr val="tx1"/>
                </a:solidFill>
                <a:latin typeface="Arial" pitchFamily="34" charset="0"/>
                <a:cs typeface="Arial" pitchFamily="34" charset="0"/>
              </a:rPr>
              <a:t>Many cultures around the world value modesty, team spirit, collectivity, and patience much more than competitiveness and individualism, which are so important in the United States.</a:t>
            </a:r>
          </a:p>
          <a:p>
            <a:pPr marL="342900" indent="-342900" eaLnBrk="1" hangingPunct="1"/>
            <a:endParaRPr lang="en-US" altLang="en-US" sz="2800" dirty="0" smtClean="0">
              <a:solidFill>
                <a:schemeClr val="tx1"/>
              </a:solidFill>
              <a:latin typeface="Arial" pitchFamily="34" charset="0"/>
              <a:cs typeface="Arial" pitchFamily="34" charset="0"/>
            </a:endParaRPr>
          </a:p>
          <a:p>
            <a:pPr marL="342900" indent="-342900" eaLnBrk="1" hangingPunct="1"/>
            <a:r>
              <a:rPr lang="en-US" altLang="en-US" sz="2800" dirty="0" smtClean="0">
                <a:solidFill>
                  <a:schemeClr val="tx1"/>
                </a:solidFill>
                <a:latin typeface="Arial" pitchFamily="34" charset="0"/>
                <a:cs typeface="Arial" pitchFamily="34" charset="0"/>
              </a:rPr>
              <a:t>Punctuality is a valued personal trait when conducting business in the United States, but it is not revered in many of the world</a:t>
            </a:r>
            <a:r>
              <a:rPr lang="en-US" altLang="en-US" sz="2800" dirty="0" smtClean="0"/>
              <a:t>’</a:t>
            </a:r>
            <a:r>
              <a:rPr lang="en-US" altLang="ja-JP" sz="2800" dirty="0" smtClean="0">
                <a:solidFill>
                  <a:schemeClr val="tx1"/>
                </a:solidFill>
                <a:latin typeface="Arial" pitchFamily="34" charset="0"/>
                <a:cs typeface="Arial" pitchFamily="34" charset="0"/>
              </a:rPr>
              <a:t>s societies.</a:t>
            </a:r>
            <a:endParaRPr lang="en-US" altLang="en-US" sz="2800" dirty="0" smtClean="0">
              <a:solidFill>
                <a:schemeClr val="tx1"/>
              </a:solidFill>
              <a:latin typeface="Arial" pitchFamily="34" charset="0"/>
              <a:cs typeface="Arial" pitchFamily="34" charset="0"/>
            </a:endParaRPr>
          </a:p>
        </p:txBody>
      </p:sp>
      <p:sp>
        <p:nvSpPr>
          <p:cNvPr id="2" name="Footer Placeholder 1"/>
          <p:cNvSpPr>
            <a:spLocks noGrp="1"/>
          </p:cNvSpPr>
          <p:nvPr>
            <p:ph type="ftr" sz="quarter" idx="11"/>
          </p:nvPr>
        </p:nvSpPr>
        <p:spPr/>
        <p:txBody>
          <a:bodyPr/>
          <a:lstStyle/>
          <a:p>
            <a:r>
              <a:rPr lang="en-IN" altLang="en-US" smtClean="0"/>
              <a:t>Copyright ©2017 Pearson Education, Limited</a:t>
            </a:r>
            <a:endParaRPr lang="en-US" altLang="en-US" dirty="0"/>
          </a:p>
        </p:txBody>
      </p:sp>
      <p:sp>
        <p:nvSpPr>
          <p:cNvPr id="5" name="Slide Number Placeholder 4"/>
          <p:cNvSpPr>
            <a:spLocks noGrp="1"/>
          </p:cNvSpPr>
          <p:nvPr>
            <p:ph type="sldNum" sz="quarter" idx="12"/>
          </p:nvPr>
        </p:nvSpPr>
        <p:spPr/>
        <p:txBody>
          <a:bodyPr/>
          <a:lstStyle/>
          <a:p>
            <a:r>
              <a:rPr lang="en-US" altLang="en-US" smtClean="0"/>
              <a:t>2-</a:t>
            </a:r>
            <a:fld id="{AF8761B6-DA32-4F47-9FFA-503C52D107AE}" type="slidenum">
              <a:rPr lang="en-US" altLang="en-US" smtClean="0"/>
              <a:pPr/>
              <a:t>19</a:t>
            </a:fld>
            <a:endParaRPr lang="en-US" altLang="en-US" dirty="0"/>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pPr eaLnBrk="1" hangingPunct="1">
              <a:defRPr/>
            </a:pPr>
            <a:r>
              <a:rPr lang="en-US" altLang="en-US" dirty="0" smtClean="0">
                <a:latin typeface="Arial" charset="0"/>
                <a:ea typeface="+mj-ea"/>
                <a:cs typeface="Arial" charset="0"/>
              </a:rPr>
              <a:t>Learning Objectives</a:t>
            </a:r>
          </a:p>
        </p:txBody>
      </p:sp>
      <p:sp>
        <p:nvSpPr>
          <p:cNvPr id="13314" name="Content Placeholder 2"/>
          <p:cNvSpPr>
            <a:spLocks noGrp="1"/>
          </p:cNvSpPr>
          <p:nvPr>
            <p:ph idx="1"/>
          </p:nvPr>
        </p:nvSpPr>
        <p:spPr>
          <a:xfrm>
            <a:off x="457200" y="1371600"/>
            <a:ext cx="8229600" cy="4830763"/>
          </a:xfrm>
        </p:spPr>
        <p:txBody>
          <a:bodyPr/>
          <a:lstStyle/>
          <a:p>
            <a:pPr marL="0" indent="0" eaLnBrk="1" hangingPunct="1">
              <a:spcBef>
                <a:spcPct val="0"/>
              </a:spcBef>
              <a:buFont typeface="Franklin Gothic Book" pitchFamily="-84" charset="0"/>
              <a:buNone/>
            </a:pPr>
            <a:endParaRPr lang="en-US" altLang="en-US" sz="2800" dirty="0" smtClean="0">
              <a:solidFill>
                <a:schemeClr val="tx1"/>
              </a:solidFill>
              <a:latin typeface="Arial" pitchFamily="34" charset="0"/>
              <a:cs typeface="Arial" pitchFamily="34" charset="0"/>
            </a:endParaRPr>
          </a:p>
          <a:p>
            <a:pPr marL="514350" indent="-514350">
              <a:buFont typeface="+mj-lt"/>
              <a:buAutoNum type="arabicPeriod"/>
            </a:pPr>
            <a:r>
              <a:rPr lang="en-US" sz="2800" dirty="0" smtClean="0"/>
              <a:t>Discuss </a:t>
            </a:r>
            <a:r>
              <a:rPr lang="en-US" sz="2800" dirty="0"/>
              <a:t>the nature of doing business globally, including language and labor </a:t>
            </a:r>
            <a:r>
              <a:rPr lang="en-US" sz="2800" dirty="0" smtClean="0"/>
              <a:t>union issues</a:t>
            </a:r>
            <a:r>
              <a:rPr lang="en-US" sz="2800" dirty="0"/>
              <a:t>.</a:t>
            </a:r>
          </a:p>
          <a:p>
            <a:pPr marL="514350" indent="-514350">
              <a:buFont typeface="+mj-lt"/>
              <a:buAutoNum type="arabicPeriod"/>
            </a:pPr>
            <a:r>
              <a:rPr lang="en-US" sz="2800" dirty="0" smtClean="0"/>
              <a:t>Explain </a:t>
            </a:r>
            <a:r>
              <a:rPr lang="en-US" sz="2800" dirty="0"/>
              <a:t>the advantages and disadvantages of doing business globally.</a:t>
            </a:r>
          </a:p>
          <a:p>
            <a:pPr marL="514350" indent="-514350">
              <a:buFont typeface="+mj-lt"/>
              <a:buAutoNum type="arabicPeriod"/>
            </a:pPr>
            <a:r>
              <a:rPr lang="en-US" sz="2800" dirty="0" smtClean="0"/>
              <a:t>Discuss </a:t>
            </a:r>
            <a:r>
              <a:rPr lang="en-US" sz="2800" dirty="0"/>
              <a:t>the global challenge facing firms and why this is a strategic issue.</a:t>
            </a:r>
          </a:p>
          <a:p>
            <a:pPr marL="514350" indent="-514350">
              <a:buFont typeface="+mj-lt"/>
              <a:buAutoNum type="arabicPeriod"/>
            </a:pPr>
            <a:r>
              <a:rPr lang="en-US" sz="2800" dirty="0" smtClean="0"/>
              <a:t>Discuss </a:t>
            </a:r>
            <a:r>
              <a:rPr lang="en-US" sz="2800" dirty="0"/>
              <a:t>tax rates </a:t>
            </a:r>
            <a:r>
              <a:rPr lang="en-US" sz="2800" dirty="0" smtClean="0"/>
              <a:t>and </a:t>
            </a:r>
            <a:r>
              <a:rPr lang="en-US" sz="2800" dirty="0"/>
              <a:t>tax inversions as strategic issues.</a:t>
            </a:r>
            <a:endParaRPr lang="en-US" altLang="en-US" sz="2800" dirty="0" smtClean="0">
              <a:solidFill>
                <a:schemeClr val="tx1"/>
              </a:solidFill>
              <a:latin typeface="Arial" pitchFamily="34" charset="0"/>
              <a:cs typeface="Arial" pitchFamily="34" charset="0"/>
            </a:endParaRPr>
          </a:p>
        </p:txBody>
      </p:sp>
      <p:sp>
        <p:nvSpPr>
          <p:cNvPr id="2" name="Footer Placeholder 1"/>
          <p:cNvSpPr>
            <a:spLocks noGrp="1"/>
          </p:cNvSpPr>
          <p:nvPr>
            <p:ph type="ftr" sz="quarter" idx="11"/>
          </p:nvPr>
        </p:nvSpPr>
        <p:spPr/>
        <p:txBody>
          <a:bodyPr/>
          <a:lstStyle/>
          <a:p>
            <a:r>
              <a:rPr lang="en-IN" altLang="en-US" smtClean="0"/>
              <a:t>Copyright ©2017 Pearson Education, Limited</a:t>
            </a:r>
            <a:endParaRPr lang="en-US" altLang="en-US" dirty="0"/>
          </a:p>
        </p:txBody>
      </p:sp>
      <p:sp>
        <p:nvSpPr>
          <p:cNvPr id="4" name="Slide Number Placeholder 3"/>
          <p:cNvSpPr>
            <a:spLocks noGrp="1"/>
          </p:cNvSpPr>
          <p:nvPr>
            <p:ph type="sldNum" sz="quarter" idx="12"/>
          </p:nvPr>
        </p:nvSpPr>
        <p:spPr/>
        <p:txBody>
          <a:bodyPr/>
          <a:lstStyle/>
          <a:p>
            <a:r>
              <a:rPr lang="en-US" altLang="en-US" smtClean="0"/>
              <a:t>2-</a:t>
            </a:r>
            <a:fld id="{AF8761B6-DA32-4F47-9FFA-503C52D107AE}" type="slidenum">
              <a:rPr lang="en-US" altLang="en-US" smtClean="0"/>
              <a:pPr/>
              <a:t>2</a:t>
            </a:fld>
            <a:endParaRPr lang="en-US" altLang="en-US" dirty="0"/>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altLang="en-US" sz="3600" dirty="0">
                <a:latin typeface="Arial" charset="0"/>
                <a:cs typeface="Arial" charset="0"/>
              </a:rPr>
              <a:t>Cultural Differences between U.S. and Foreign Managers</a:t>
            </a:r>
            <a:endParaRPr lang="en-US" sz="3600" dirty="0"/>
          </a:p>
        </p:txBody>
      </p:sp>
      <p:sp>
        <p:nvSpPr>
          <p:cNvPr id="3" name="Content Placeholder 2"/>
          <p:cNvSpPr>
            <a:spLocks noGrp="1"/>
          </p:cNvSpPr>
          <p:nvPr>
            <p:ph idx="1"/>
          </p:nvPr>
        </p:nvSpPr>
        <p:spPr/>
        <p:txBody>
          <a:bodyPr/>
          <a:lstStyle/>
          <a:p>
            <a:r>
              <a:rPr lang="en-US" dirty="0" smtClean="0"/>
              <a:t>Eating habits differ dramatically across cultures</a:t>
            </a:r>
          </a:p>
          <a:p>
            <a:r>
              <a:rPr lang="en-US" dirty="0" smtClean="0"/>
              <a:t>Rules of etiquette vary and managers must learn the rules of others.</a:t>
            </a:r>
          </a:p>
          <a:p>
            <a:r>
              <a:rPr lang="en-US" dirty="0"/>
              <a:t>Americans often do business with individuals they do not know, unlike businesspersons </a:t>
            </a:r>
            <a:r>
              <a:rPr lang="en-US" dirty="0" smtClean="0"/>
              <a:t>in many </a:t>
            </a:r>
            <a:r>
              <a:rPr lang="en-US" dirty="0"/>
              <a:t>other cultures.</a:t>
            </a:r>
          </a:p>
        </p:txBody>
      </p:sp>
      <p:sp>
        <p:nvSpPr>
          <p:cNvPr id="4" name="Footer Placeholder 3"/>
          <p:cNvSpPr>
            <a:spLocks noGrp="1"/>
          </p:cNvSpPr>
          <p:nvPr>
            <p:ph type="ftr" sz="quarter" idx="11"/>
          </p:nvPr>
        </p:nvSpPr>
        <p:spPr/>
        <p:txBody>
          <a:bodyPr/>
          <a:lstStyle/>
          <a:p>
            <a:r>
              <a:rPr lang="en-IN" altLang="en-US" smtClean="0"/>
              <a:t>Copyright ©2017 Pearson Education, Limited</a:t>
            </a:r>
            <a:endParaRPr lang="en-US" altLang="en-US" dirty="0"/>
          </a:p>
        </p:txBody>
      </p:sp>
      <p:sp>
        <p:nvSpPr>
          <p:cNvPr id="6" name="Slide Number Placeholder 5"/>
          <p:cNvSpPr>
            <a:spLocks noGrp="1"/>
          </p:cNvSpPr>
          <p:nvPr>
            <p:ph type="sldNum" sz="quarter" idx="12"/>
          </p:nvPr>
        </p:nvSpPr>
        <p:spPr/>
        <p:txBody>
          <a:bodyPr/>
          <a:lstStyle/>
          <a:p>
            <a:r>
              <a:rPr lang="en-US" altLang="en-US" smtClean="0"/>
              <a:t>2-</a:t>
            </a:r>
            <a:fld id="{AF8761B6-DA32-4F47-9FFA-503C52D107AE}" type="slidenum">
              <a:rPr lang="en-US" altLang="en-US" smtClean="0"/>
              <a:pPr/>
              <a:t>20</a:t>
            </a:fld>
            <a:endParaRPr lang="en-US" altLang="en-US" dirty="0"/>
          </a:p>
        </p:txBody>
      </p:sp>
    </p:spTree>
    <p:extLst>
      <p:ext uri="{BB962C8B-B14F-4D97-AF65-F5344CB8AC3E}">
        <p14:creationId xmlns:p14="http://schemas.microsoft.com/office/powerpoint/2010/main" val="347750608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p:txBody>
          <a:bodyPr>
            <a:normAutofit fontScale="90000"/>
          </a:bodyPr>
          <a:lstStyle/>
          <a:p>
            <a:pPr eaLnBrk="1" hangingPunct="1">
              <a:defRPr/>
            </a:pPr>
            <a:r>
              <a:rPr lang="en-US" altLang="en-US" dirty="0" smtClean="0">
                <a:solidFill>
                  <a:schemeClr val="tx1"/>
                </a:solidFill>
                <a:latin typeface="Arial" charset="0"/>
                <a:ea typeface="+mj-ea"/>
                <a:cs typeface="Arial" charset="0"/>
              </a:rPr>
              <a:t>Communication Differences Across Countries</a:t>
            </a:r>
          </a:p>
        </p:txBody>
      </p:sp>
      <p:sp>
        <p:nvSpPr>
          <p:cNvPr id="35842" name="Content Placeholder 2"/>
          <p:cNvSpPr>
            <a:spLocks noGrp="1"/>
          </p:cNvSpPr>
          <p:nvPr>
            <p:ph idx="1"/>
          </p:nvPr>
        </p:nvSpPr>
        <p:spPr/>
        <p:txBody>
          <a:bodyPr>
            <a:normAutofit lnSpcReduction="10000"/>
          </a:bodyPr>
          <a:lstStyle/>
          <a:p>
            <a:r>
              <a:rPr lang="en-US" sz="2800" dirty="0" smtClean="0"/>
              <a:t>Americans </a:t>
            </a:r>
            <a:r>
              <a:rPr lang="en-US" sz="2800" dirty="0"/>
              <a:t>sometimes come across as intrusive, manipulative, </a:t>
            </a:r>
            <a:r>
              <a:rPr lang="en-US" sz="2800" dirty="0" smtClean="0"/>
              <a:t>and garrulous</a:t>
            </a:r>
            <a:r>
              <a:rPr lang="en-US" sz="2800" dirty="0"/>
              <a:t>; this impression may reduce their effectiveness in communication</a:t>
            </a:r>
            <a:r>
              <a:rPr lang="en-US" sz="2800" dirty="0" smtClean="0"/>
              <a:t>.</a:t>
            </a:r>
          </a:p>
          <a:p>
            <a:r>
              <a:rPr lang="en-US" sz="2800" dirty="0" smtClean="0"/>
              <a:t>Managers </a:t>
            </a:r>
            <a:r>
              <a:rPr lang="en-US" sz="2800" dirty="0"/>
              <a:t>from the United States are much more action-oriented </a:t>
            </a:r>
            <a:r>
              <a:rPr lang="en-US" sz="2800" dirty="0" smtClean="0"/>
              <a:t>than </a:t>
            </a:r>
            <a:r>
              <a:rPr lang="en-US" sz="2800" dirty="0"/>
              <a:t>their counterparts around the world; they rush to appointments, conferences, and </a:t>
            </a:r>
            <a:r>
              <a:rPr lang="en-US" sz="2800" dirty="0" smtClean="0"/>
              <a:t>meetings—and </a:t>
            </a:r>
            <a:r>
              <a:rPr lang="en-US" sz="2800" dirty="0"/>
              <a:t>then feel the day has been productive</a:t>
            </a:r>
            <a:r>
              <a:rPr lang="en-US" sz="2800" dirty="0" smtClean="0"/>
              <a:t>.</a:t>
            </a:r>
          </a:p>
          <a:p>
            <a:r>
              <a:rPr lang="en-US" sz="2800" dirty="0"/>
              <a:t>U.S. managers often use blunt criticism, ask prying questions, and make </a:t>
            </a:r>
            <a:r>
              <a:rPr lang="en-US" sz="2800" dirty="0" smtClean="0"/>
              <a:t>quick decisions</a:t>
            </a:r>
            <a:r>
              <a:rPr lang="en-US" sz="2800" dirty="0"/>
              <a:t>.</a:t>
            </a:r>
            <a:endParaRPr lang="en-US" altLang="en-US" sz="2800" dirty="0">
              <a:solidFill>
                <a:schemeClr val="tx1"/>
              </a:solidFill>
              <a:latin typeface="Arial" pitchFamily="34" charset="0"/>
              <a:cs typeface="Arial" pitchFamily="34" charset="0"/>
            </a:endParaRPr>
          </a:p>
          <a:p>
            <a:endParaRPr lang="en-US" altLang="en-US" sz="2800" dirty="0" smtClean="0"/>
          </a:p>
          <a:p>
            <a:endParaRPr lang="en-US" altLang="en-US" sz="2800" dirty="0">
              <a:solidFill>
                <a:schemeClr val="tx1"/>
              </a:solidFill>
              <a:latin typeface="Arial" pitchFamily="34" charset="0"/>
              <a:cs typeface="Arial" pitchFamily="34" charset="0"/>
            </a:endParaRPr>
          </a:p>
        </p:txBody>
      </p:sp>
      <p:sp>
        <p:nvSpPr>
          <p:cNvPr id="2" name="Footer Placeholder 1"/>
          <p:cNvSpPr>
            <a:spLocks noGrp="1"/>
          </p:cNvSpPr>
          <p:nvPr>
            <p:ph type="ftr" sz="quarter" idx="11"/>
          </p:nvPr>
        </p:nvSpPr>
        <p:spPr/>
        <p:txBody>
          <a:bodyPr/>
          <a:lstStyle/>
          <a:p>
            <a:r>
              <a:rPr lang="en-IN" altLang="en-US" smtClean="0"/>
              <a:t>Copyright ©2017 Pearson Education, Limited</a:t>
            </a:r>
            <a:endParaRPr lang="en-US" altLang="en-US" dirty="0"/>
          </a:p>
        </p:txBody>
      </p:sp>
      <p:sp>
        <p:nvSpPr>
          <p:cNvPr id="4" name="Slide Number Placeholder 3"/>
          <p:cNvSpPr>
            <a:spLocks noGrp="1"/>
          </p:cNvSpPr>
          <p:nvPr>
            <p:ph type="sldNum" sz="quarter" idx="12"/>
          </p:nvPr>
        </p:nvSpPr>
        <p:spPr/>
        <p:txBody>
          <a:bodyPr/>
          <a:lstStyle/>
          <a:p>
            <a:r>
              <a:rPr lang="en-US" altLang="en-US" smtClean="0"/>
              <a:t>2-</a:t>
            </a:r>
            <a:fld id="{AF8761B6-DA32-4F47-9FFA-503C52D107AE}" type="slidenum">
              <a:rPr lang="en-US" altLang="en-US" smtClean="0"/>
              <a:pPr/>
              <a:t>21</a:t>
            </a:fld>
            <a:endParaRPr lang="en-US" altLang="en-US" dirty="0"/>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p:txBody>
          <a:bodyPr/>
          <a:lstStyle/>
          <a:p>
            <a:pPr eaLnBrk="1" hangingPunct="1">
              <a:defRPr/>
            </a:pPr>
            <a:r>
              <a:rPr lang="en-US" altLang="en-US" dirty="0" smtClean="0">
                <a:solidFill>
                  <a:schemeClr val="tx1"/>
                </a:solidFill>
                <a:latin typeface="Arial" charset="0"/>
                <a:ea typeface="+mj-ea"/>
                <a:cs typeface="Arial" charset="0"/>
              </a:rPr>
              <a:t>Mexico’s Business Culture</a:t>
            </a:r>
          </a:p>
        </p:txBody>
      </p:sp>
      <p:sp>
        <p:nvSpPr>
          <p:cNvPr id="40963" name="Content Placeholder 2"/>
          <p:cNvSpPr>
            <a:spLocks noGrp="1"/>
          </p:cNvSpPr>
          <p:nvPr>
            <p:ph idx="1"/>
          </p:nvPr>
        </p:nvSpPr>
        <p:spPr/>
        <p:txBody>
          <a:bodyPr>
            <a:normAutofit lnSpcReduction="10000"/>
          </a:bodyPr>
          <a:lstStyle/>
          <a:p>
            <a:pPr eaLnBrk="1" hangingPunct="1">
              <a:defRPr/>
            </a:pPr>
            <a:r>
              <a:rPr lang="en-US" altLang="en-US" dirty="0" smtClean="0">
                <a:solidFill>
                  <a:schemeClr val="tx1"/>
                </a:solidFill>
                <a:latin typeface="Arial" charset="0"/>
                <a:ea typeface="+mn-ea"/>
                <a:cs typeface="Arial" charset="0"/>
              </a:rPr>
              <a:t>Employers seek workers who are agreeable, respectful, and obedient, rather than innovative, creative, and independent.</a:t>
            </a:r>
          </a:p>
          <a:p>
            <a:pPr marL="0" indent="0" eaLnBrk="1" hangingPunct="1">
              <a:buFont typeface="Franklin Gothic Book" panose="020B0503020102020204" pitchFamily="34" charset="0"/>
              <a:buNone/>
              <a:defRPr/>
            </a:pPr>
            <a:endParaRPr lang="en-US" altLang="en-US" dirty="0" smtClean="0">
              <a:solidFill>
                <a:schemeClr val="tx1"/>
              </a:solidFill>
              <a:latin typeface="Arial" charset="0"/>
              <a:ea typeface="+mn-ea"/>
              <a:cs typeface="Arial" charset="0"/>
            </a:endParaRPr>
          </a:p>
          <a:p>
            <a:pPr eaLnBrk="1" hangingPunct="1">
              <a:defRPr/>
            </a:pPr>
            <a:r>
              <a:rPr lang="en-US" altLang="en-US" dirty="0" smtClean="0">
                <a:solidFill>
                  <a:schemeClr val="tx1"/>
                </a:solidFill>
                <a:latin typeface="Arial" charset="0"/>
                <a:ea typeface="+mn-ea"/>
                <a:cs typeface="Arial" charset="0"/>
              </a:rPr>
              <a:t>Mexican employers are paternalistic, providing workers with more than a paycheck, but in return they expect allegiance.</a:t>
            </a:r>
          </a:p>
        </p:txBody>
      </p:sp>
      <p:sp>
        <p:nvSpPr>
          <p:cNvPr id="2" name="Footer Placeholder 1"/>
          <p:cNvSpPr>
            <a:spLocks noGrp="1"/>
          </p:cNvSpPr>
          <p:nvPr>
            <p:ph type="ftr" sz="quarter" idx="11"/>
          </p:nvPr>
        </p:nvSpPr>
        <p:spPr/>
        <p:txBody>
          <a:bodyPr/>
          <a:lstStyle/>
          <a:p>
            <a:r>
              <a:rPr lang="en-IN" altLang="en-US" smtClean="0"/>
              <a:t>Copyright ©2017 Pearson Education, Limited</a:t>
            </a:r>
            <a:endParaRPr lang="en-US" altLang="en-US" dirty="0"/>
          </a:p>
        </p:txBody>
      </p:sp>
      <p:sp>
        <p:nvSpPr>
          <p:cNvPr id="4" name="Slide Number Placeholder 3"/>
          <p:cNvSpPr>
            <a:spLocks noGrp="1"/>
          </p:cNvSpPr>
          <p:nvPr>
            <p:ph type="sldNum" sz="quarter" idx="12"/>
          </p:nvPr>
        </p:nvSpPr>
        <p:spPr/>
        <p:txBody>
          <a:bodyPr/>
          <a:lstStyle/>
          <a:p>
            <a:r>
              <a:rPr lang="en-US" altLang="en-US" smtClean="0"/>
              <a:t>2-</a:t>
            </a:r>
            <a:fld id="{AF8761B6-DA32-4F47-9FFA-503C52D107AE}" type="slidenum">
              <a:rPr lang="en-US" altLang="en-US" smtClean="0"/>
              <a:pPr/>
              <a:t>22</a:t>
            </a:fld>
            <a:endParaRPr lang="en-US" altLang="en-US" dirty="0"/>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a:lstStyle/>
          <a:p>
            <a:pPr eaLnBrk="1" hangingPunct="1">
              <a:defRPr/>
            </a:pPr>
            <a:r>
              <a:rPr lang="en-US" altLang="en-US" dirty="0" smtClean="0">
                <a:solidFill>
                  <a:schemeClr val="tx1"/>
                </a:solidFill>
                <a:latin typeface="Arial" charset="0"/>
                <a:ea typeface="+mj-ea"/>
                <a:cs typeface="Arial" charset="0"/>
              </a:rPr>
              <a:t>Japan’s Business Culture</a:t>
            </a:r>
          </a:p>
        </p:txBody>
      </p:sp>
      <p:sp>
        <p:nvSpPr>
          <p:cNvPr id="43011" name="Content Placeholder 2"/>
          <p:cNvSpPr>
            <a:spLocks noGrp="1"/>
          </p:cNvSpPr>
          <p:nvPr>
            <p:ph idx="1"/>
          </p:nvPr>
        </p:nvSpPr>
        <p:spPr/>
        <p:txBody>
          <a:bodyPr/>
          <a:lstStyle/>
          <a:p>
            <a:pPr eaLnBrk="1" hangingPunct="1">
              <a:defRPr/>
            </a:pPr>
            <a:r>
              <a:rPr lang="en-US" altLang="en-US" dirty="0" smtClean="0">
                <a:solidFill>
                  <a:schemeClr val="tx1"/>
                </a:solidFill>
                <a:latin typeface="Arial" charset="0"/>
                <a:ea typeface="+mn-ea"/>
                <a:cs typeface="Arial" charset="0"/>
              </a:rPr>
              <a:t>The Japanese place great importance on group loyalty and consensus, a concept called </a:t>
            </a:r>
            <a:r>
              <a:rPr lang="en-US" altLang="en-US" i="1" dirty="0" smtClean="0">
                <a:solidFill>
                  <a:schemeClr val="tx1"/>
                </a:solidFill>
                <a:latin typeface="Arial" charset="0"/>
                <a:ea typeface="+mn-ea"/>
                <a:cs typeface="Arial" charset="0"/>
              </a:rPr>
              <a:t>Wa</a:t>
            </a:r>
            <a:r>
              <a:rPr lang="en-US" altLang="en-US" dirty="0" smtClean="0">
                <a:solidFill>
                  <a:schemeClr val="tx1"/>
                </a:solidFill>
                <a:latin typeface="Arial" charset="0"/>
                <a:ea typeface="+mn-ea"/>
                <a:cs typeface="Arial" charset="0"/>
              </a:rPr>
              <a:t>.</a:t>
            </a:r>
          </a:p>
          <a:p>
            <a:pPr marL="0" indent="0" eaLnBrk="1" hangingPunct="1">
              <a:buNone/>
              <a:defRPr/>
            </a:pPr>
            <a:endParaRPr lang="en-US" altLang="en-US" dirty="0" smtClean="0">
              <a:solidFill>
                <a:schemeClr val="tx1"/>
              </a:solidFill>
              <a:latin typeface="Arial" charset="0"/>
              <a:ea typeface="+mn-ea"/>
              <a:cs typeface="Arial" charset="0"/>
            </a:endParaRPr>
          </a:p>
          <a:p>
            <a:pPr eaLnBrk="1" hangingPunct="1">
              <a:defRPr/>
            </a:pPr>
            <a:r>
              <a:rPr lang="en-US" altLang="en-US" dirty="0" smtClean="0">
                <a:solidFill>
                  <a:schemeClr val="tx1"/>
                </a:solidFill>
                <a:latin typeface="Arial" charset="0"/>
                <a:ea typeface="+mn-ea"/>
                <a:cs typeface="Arial" charset="0"/>
              </a:rPr>
              <a:t>When confronted with disturbing questions or opinions, Japanese managers tend to remain silent.</a:t>
            </a:r>
          </a:p>
        </p:txBody>
      </p:sp>
      <p:sp>
        <p:nvSpPr>
          <p:cNvPr id="2" name="Footer Placeholder 1"/>
          <p:cNvSpPr>
            <a:spLocks noGrp="1"/>
          </p:cNvSpPr>
          <p:nvPr>
            <p:ph type="ftr" sz="quarter" idx="11"/>
          </p:nvPr>
        </p:nvSpPr>
        <p:spPr/>
        <p:txBody>
          <a:bodyPr/>
          <a:lstStyle/>
          <a:p>
            <a:r>
              <a:rPr lang="en-IN" altLang="en-US" smtClean="0"/>
              <a:t>Copyright ©2017 Pearson Education, Limited</a:t>
            </a:r>
            <a:endParaRPr lang="en-US" altLang="en-US" dirty="0"/>
          </a:p>
        </p:txBody>
      </p:sp>
      <p:sp>
        <p:nvSpPr>
          <p:cNvPr id="4" name="Slide Number Placeholder 3"/>
          <p:cNvSpPr>
            <a:spLocks noGrp="1"/>
          </p:cNvSpPr>
          <p:nvPr>
            <p:ph type="sldNum" sz="quarter" idx="12"/>
          </p:nvPr>
        </p:nvSpPr>
        <p:spPr/>
        <p:txBody>
          <a:bodyPr/>
          <a:lstStyle/>
          <a:p>
            <a:r>
              <a:rPr lang="en-US" altLang="en-US" smtClean="0"/>
              <a:t>2-</a:t>
            </a:r>
            <a:fld id="{AF8761B6-DA32-4F47-9FFA-503C52D107AE}" type="slidenum">
              <a:rPr lang="en-US" altLang="en-US" smtClean="0"/>
              <a:pPr/>
              <a:t>23</a:t>
            </a:fld>
            <a:endParaRPr lang="en-US" altLang="en-US" dirty="0"/>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title"/>
          </p:nvPr>
        </p:nvSpPr>
        <p:spPr/>
        <p:txBody>
          <a:bodyPr/>
          <a:lstStyle/>
          <a:p>
            <a:pPr eaLnBrk="1" hangingPunct="1">
              <a:defRPr/>
            </a:pPr>
            <a:r>
              <a:rPr lang="en-US" altLang="en-US" dirty="0" smtClean="0">
                <a:solidFill>
                  <a:schemeClr val="tx1"/>
                </a:solidFill>
                <a:latin typeface="Arial" charset="0"/>
                <a:ea typeface="+mj-ea"/>
                <a:cs typeface="Arial" charset="0"/>
              </a:rPr>
              <a:t>China’s Business Culture</a:t>
            </a:r>
          </a:p>
        </p:txBody>
      </p:sp>
      <p:sp>
        <p:nvSpPr>
          <p:cNvPr id="46082" name="Content Placeholder 2"/>
          <p:cNvSpPr>
            <a:spLocks noGrp="1"/>
          </p:cNvSpPr>
          <p:nvPr>
            <p:ph idx="1"/>
          </p:nvPr>
        </p:nvSpPr>
        <p:spPr/>
        <p:txBody>
          <a:bodyPr>
            <a:normAutofit/>
          </a:bodyPr>
          <a:lstStyle/>
          <a:p>
            <a:pPr marL="342900" indent="-342900" eaLnBrk="1" hangingPunct="1">
              <a:spcBef>
                <a:spcPct val="0"/>
              </a:spcBef>
            </a:pPr>
            <a:r>
              <a:rPr lang="en-US" altLang="en-US" sz="2900" dirty="0" smtClean="0">
                <a:solidFill>
                  <a:schemeClr val="tx1"/>
                </a:solidFill>
                <a:latin typeface="Arial" pitchFamily="34" charset="0"/>
                <a:cs typeface="Arial" pitchFamily="34" charset="0"/>
              </a:rPr>
              <a:t>The Chinese rarely do business with companies or people they do not know. </a:t>
            </a:r>
          </a:p>
          <a:p>
            <a:pPr marL="342900" indent="-342900" eaLnBrk="1" hangingPunct="1">
              <a:spcBef>
                <a:spcPct val="0"/>
              </a:spcBef>
            </a:pPr>
            <a:r>
              <a:rPr lang="en-US" altLang="en-US" sz="2900" dirty="0" smtClean="0">
                <a:solidFill>
                  <a:schemeClr val="tx1"/>
                </a:solidFill>
                <a:latin typeface="Arial" pitchFamily="34" charset="0"/>
                <a:cs typeface="Arial" pitchFamily="34" charset="0"/>
              </a:rPr>
              <a:t>Your position on an organizational chart is extremely important in business relationships.</a:t>
            </a:r>
          </a:p>
          <a:p>
            <a:pPr marL="342900" indent="-342900" eaLnBrk="1" hangingPunct="1">
              <a:spcBef>
                <a:spcPct val="0"/>
              </a:spcBef>
            </a:pPr>
            <a:r>
              <a:rPr lang="en-US" altLang="en-US" sz="2900" dirty="0" smtClean="0">
                <a:solidFill>
                  <a:schemeClr val="tx1"/>
                </a:solidFill>
                <a:latin typeface="Arial" pitchFamily="34" charset="0"/>
                <a:cs typeface="Arial" pitchFamily="34" charset="0"/>
              </a:rPr>
              <a:t>Arriving late to a meeting is an insult and could negatively affect your relationship. </a:t>
            </a:r>
          </a:p>
          <a:p>
            <a:pPr marL="342900" indent="-342900" eaLnBrk="1" hangingPunct="1">
              <a:spcBef>
                <a:spcPct val="0"/>
              </a:spcBef>
            </a:pPr>
            <a:r>
              <a:rPr lang="en-US" altLang="en-US" sz="2900" dirty="0" smtClean="0">
                <a:solidFill>
                  <a:schemeClr val="tx1"/>
                </a:solidFill>
                <a:latin typeface="Arial" pitchFamily="34" charset="0"/>
                <a:cs typeface="Arial" pitchFamily="34" charset="0"/>
              </a:rPr>
              <a:t>Meetings require patience because mobile phones ring frequently and conversations tend to be boisterous.</a:t>
            </a:r>
          </a:p>
        </p:txBody>
      </p:sp>
      <p:sp>
        <p:nvSpPr>
          <p:cNvPr id="2" name="Footer Placeholder 1"/>
          <p:cNvSpPr>
            <a:spLocks noGrp="1"/>
          </p:cNvSpPr>
          <p:nvPr>
            <p:ph type="ftr" sz="quarter" idx="11"/>
          </p:nvPr>
        </p:nvSpPr>
        <p:spPr/>
        <p:txBody>
          <a:bodyPr/>
          <a:lstStyle/>
          <a:p>
            <a:r>
              <a:rPr lang="en-IN" altLang="en-US" smtClean="0"/>
              <a:t>Copyright ©2017 Pearson Education, Limited</a:t>
            </a:r>
            <a:endParaRPr lang="en-US" altLang="en-US" dirty="0"/>
          </a:p>
        </p:txBody>
      </p:sp>
      <p:sp>
        <p:nvSpPr>
          <p:cNvPr id="4" name="Slide Number Placeholder 3"/>
          <p:cNvSpPr>
            <a:spLocks noGrp="1"/>
          </p:cNvSpPr>
          <p:nvPr>
            <p:ph type="sldNum" sz="quarter" idx="12"/>
          </p:nvPr>
        </p:nvSpPr>
        <p:spPr/>
        <p:txBody>
          <a:bodyPr/>
          <a:lstStyle/>
          <a:p>
            <a:r>
              <a:rPr lang="en-US" altLang="en-US" smtClean="0"/>
              <a:t>2-</a:t>
            </a:r>
            <a:fld id="{AF8761B6-DA32-4F47-9FFA-503C52D107AE}" type="slidenum">
              <a:rPr lang="en-US" altLang="en-US" smtClean="0"/>
              <a:pPr/>
              <a:t>24</a:t>
            </a:fld>
            <a:endParaRPr lang="en-US" altLang="en-US" dirty="0"/>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title"/>
          </p:nvPr>
        </p:nvSpPr>
        <p:spPr/>
        <p:txBody>
          <a:bodyPr/>
          <a:lstStyle/>
          <a:p>
            <a:pPr eaLnBrk="1" hangingPunct="1">
              <a:defRPr/>
            </a:pPr>
            <a:r>
              <a:rPr lang="en-US" altLang="en-US" dirty="0" smtClean="0">
                <a:solidFill>
                  <a:schemeClr val="tx1"/>
                </a:solidFill>
                <a:latin typeface="Arial" charset="0"/>
                <a:ea typeface="+mj-ea"/>
                <a:cs typeface="Arial" charset="0"/>
              </a:rPr>
              <a:t>India’s Business Culture</a:t>
            </a:r>
          </a:p>
        </p:txBody>
      </p:sp>
      <p:sp>
        <p:nvSpPr>
          <p:cNvPr id="47106" name="Content Placeholder 2"/>
          <p:cNvSpPr>
            <a:spLocks noGrp="1"/>
          </p:cNvSpPr>
          <p:nvPr>
            <p:ph idx="1"/>
          </p:nvPr>
        </p:nvSpPr>
        <p:spPr/>
        <p:txBody>
          <a:bodyPr>
            <a:normAutofit/>
          </a:bodyPr>
          <a:lstStyle/>
          <a:p>
            <a:pPr marL="342900" indent="-342900" eaLnBrk="1" hangingPunct="1"/>
            <a:r>
              <a:rPr lang="en-US" altLang="en-US" dirty="0" smtClean="0">
                <a:solidFill>
                  <a:schemeClr val="tx1"/>
                </a:solidFill>
                <a:latin typeface="Arial" pitchFamily="34" charset="0"/>
                <a:cs typeface="Arial" pitchFamily="34" charset="0"/>
              </a:rPr>
              <a:t>People in India do not like to say </a:t>
            </a:r>
            <a:r>
              <a:rPr lang="ja-JP" altLang="en-US" dirty="0" smtClean="0">
                <a:solidFill>
                  <a:schemeClr val="tx1"/>
                </a:solidFill>
                <a:latin typeface="Arial" pitchFamily="34" charset="0"/>
                <a:cs typeface="Arial" pitchFamily="34" charset="0"/>
              </a:rPr>
              <a:t>“</a:t>
            </a:r>
            <a:r>
              <a:rPr lang="en-US" altLang="ja-JP" dirty="0" smtClean="0">
                <a:solidFill>
                  <a:schemeClr val="tx1"/>
                </a:solidFill>
                <a:latin typeface="Arial" pitchFamily="34" charset="0"/>
                <a:cs typeface="Arial" pitchFamily="34" charset="0"/>
              </a:rPr>
              <a:t>no,</a:t>
            </a:r>
            <a:r>
              <a:rPr lang="ja-JP" altLang="en-US" dirty="0" smtClean="0">
                <a:solidFill>
                  <a:schemeClr val="tx1"/>
                </a:solidFill>
                <a:latin typeface="Arial" pitchFamily="34" charset="0"/>
                <a:cs typeface="Arial" pitchFamily="34" charset="0"/>
              </a:rPr>
              <a:t>”</a:t>
            </a:r>
            <a:r>
              <a:rPr lang="en-US" altLang="ja-JP" dirty="0" smtClean="0">
                <a:solidFill>
                  <a:schemeClr val="tx1"/>
                </a:solidFill>
                <a:latin typeface="Arial" pitchFamily="34" charset="0"/>
                <a:cs typeface="Arial" pitchFamily="34" charset="0"/>
              </a:rPr>
              <a:t> verbally or nonverbally.</a:t>
            </a:r>
          </a:p>
          <a:p>
            <a:pPr marL="342900" indent="-342900" eaLnBrk="1" hangingPunct="1"/>
            <a:r>
              <a:rPr lang="en-US" altLang="en-US" dirty="0" smtClean="0">
                <a:solidFill>
                  <a:schemeClr val="tx1"/>
                </a:solidFill>
                <a:latin typeface="Arial" pitchFamily="34" charset="0"/>
                <a:cs typeface="Arial" pitchFamily="34" charset="0"/>
              </a:rPr>
              <a:t>Rather than disappoint you, they often will say something is not available, or will offer you the response that they think you want to hear, or will be vague with you.</a:t>
            </a:r>
          </a:p>
        </p:txBody>
      </p:sp>
      <p:sp>
        <p:nvSpPr>
          <p:cNvPr id="2" name="Footer Placeholder 1"/>
          <p:cNvSpPr>
            <a:spLocks noGrp="1"/>
          </p:cNvSpPr>
          <p:nvPr>
            <p:ph type="ftr" sz="quarter" idx="11"/>
          </p:nvPr>
        </p:nvSpPr>
        <p:spPr/>
        <p:txBody>
          <a:bodyPr/>
          <a:lstStyle/>
          <a:p>
            <a:r>
              <a:rPr lang="en-IN" altLang="en-US" smtClean="0"/>
              <a:t>Copyright ©2017 Pearson Education, Limited</a:t>
            </a:r>
            <a:endParaRPr lang="en-US" altLang="en-US" dirty="0"/>
          </a:p>
        </p:txBody>
      </p:sp>
      <p:sp>
        <p:nvSpPr>
          <p:cNvPr id="4" name="Slide Number Placeholder 3"/>
          <p:cNvSpPr>
            <a:spLocks noGrp="1"/>
          </p:cNvSpPr>
          <p:nvPr>
            <p:ph type="sldNum" sz="quarter" idx="12"/>
          </p:nvPr>
        </p:nvSpPr>
        <p:spPr/>
        <p:txBody>
          <a:bodyPr/>
          <a:lstStyle/>
          <a:p>
            <a:r>
              <a:rPr lang="en-US" altLang="en-US" smtClean="0"/>
              <a:t>2-</a:t>
            </a:r>
            <a:fld id="{AF8761B6-DA32-4F47-9FFA-503C52D107AE}" type="slidenum">
              <a:rPr lang="en-US" altLang="en-US" smtClean="0"/>
              <a:pPr/>
              <a:t>25</a:t>
            </a:fld>
            <a:endParaRPr lang="en-US" altLang="en-US" dirty="0"/>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p:cNvSpPr>
            <a:spLocks noGrp="1"/>
          </p:cNvSpPr>
          <p:nvPr>
            <p:ph type="title"/>
          </p:nvPr>
        </p:nvSpPr>
        <p:spPr/>
        <p:txBody>
          <a:bodyPr/>
          <a:lstStyle/>
          <a:p>
            <a:pPr eaLnBrk="1" hangingPunct="1">
              <a:defRPr/>
            </a:pPr>
            <a:r>
              <a:rPr lang="en-US" altLang="en-US" dirty="0" smtClean="0">
                <a:solidFill>
                  <a:schemeClr val="tx1"/>
                </a:solidFill>
                <a:latin typeface="Arial" charset="0"/>
                <a:ea typeface="+mj-ea"/>
                <a:cs typeface="Arial" charset="0"/>
              </a:rPr>
              <a:t>India’s Business Culture</a:t>
            </a:r>
          </a:p>
        </p:txBody>
      </p:sp>
      <p:sp>
        <p:nvSpPr>
          <p:cNvPr id="48130" name="Content Placeholder 2"/>
          <p:cNvSpPr>
            <a:spLocks noGrp="1"/>
          </p:cNvSpPr>
          <p:nvPr>
            <p:ph idx="1"/>
          </p:nvPr>
        </p:nvSpPr>
        <p:spPr/>
        <p:txBody>
          <a:bodyPr/>
          <a:lstStyle/>
          <a:p>
            <a:pPr marL="342900" indent="-342900" eaLnBrk="1" hangingPunct="1"/>
            <a:r>
              <a:rPr lang="en-US" altLang="en-US" sz="3000" dirty="0" smtClean="0">
                <a:solidFill>
                  <a:schemeClr val="tx1"/>
                </a:solidFill>
                <a:latin typeface="Arial" pitchFamily="34" charset="0"/>
                <a:cs typeface="Arial" pitchFamily="34" charset="0"/>
              </a:rPr>
              <a:t>Indians prefer to do business with those whom they have established a relationship built upon mutual trust and respect. </a:t>
            </a:r>
          </a:p>
          <a:p>
            <a:pPr marL="342900" indent="-342900" eaLnBrk="1" hangingPunct="1"/>
            <a:r>
              <a:rPr lang="en-US" altLang="en-US" sz="3000" dirty="0" smtClean="0">
                <a:solidFill>
                  <a:schemeClr val="tx1"/>
                </a:solidFill>
                <a:latin typeface="Arial" pitchFamily="34" charset="0"/>
                <a:cs typeface="Arial" pitchFamily="34" charset="0"/>
              </a:rPr>
              <a:t>Punctuality is important. </a:t>
            </a:r>
          </a:p>
          <a:p>
            <a:pPr marL="342900" indent="-342900" eaLnBrk="1" hangingPunct="1"/>
            <a:r>
              <a:rPr lang="en-US" altLang="en-US" sz="3000" dirty="0" smtClean="0">
                <a:solidFill>
                  <a:schemeClr val="tx1"/>
                </a:solidFill>
                <a:latin typeface="Arial" pitchFamily="34" charset="0"/>
                <a:cs typeface="Arial" pitchFamily="34" charset="0"/>
              </a:rPr>
              <a:t>Indians generally do not trust the legal system and someone’</a:t>
            </a:r>
            <a:r>
              <a:rPr lang="en-US" altLang="ja-JP" sz="3000" dirty="0" smtClean="0">
                <a:solidFill>
                  <a:schemeClr val="tx1"/>
                </a:solidFill>
                <a:latin typeface="Arial" pitchFamily="34" charset="0"/>
                <a:cs typeface="Arial" pitchFamily="34" charset="0"/>
              </a:rPr>
              <a:t>s word is often sufficient to reach an agreement.</a:t>
            </a:r>
            <a:endParaRPr lang="en-US" altLang="en-US" sz="3000" dirty="0" smtClean="0">
              <a:solidFill>
                <a:schemeClr val="tx1"/>
              </a:solidFill>
              <a:latin typeface="Arial" pitchFamily="34" charset="0"/>
              <a:cs typeface="Arial" pitchFamily="34" charset="0"/>
            </a:endParaRPr>
          </a:p>
        </p:txBody>
      </p:sp>
      <p:sp>
        <p:nvSpPr>
          <p:cNvPr id="2" name="Footer Placeholder 1"/>
          <p:cNvSpPr>
            <a:spLocks noGrp="1"/>
          </p:cNvSpPr>
          <p:nvPr>
            <p:ph type="ftr" sz="quarter" idx="11"/>
          </p:nvPr>
        </p:nvSpPr>
        <p:spPr/>
        <p:txBody>
          <a:bodyPr/>
          <a:lstStyle/>
          <a:p>
            <a:r>
              <a:rPr lang="en-IN" altLang="en-US" smtClean="0"/>
              <a:t>Copyright ©2017 Pearson Education, Limited</a:t>
            </a:r>
            <a:endParaRPr lang="en-US" altLang="en-US" dirty="0"/>
          </a:p>
        </p:txBody>
      </p:sp>
      <p:sp>
        <p:nvSpPr>
          <p:cNvPr id="4" name="Slide Number Placeholder 3"/>
          <p:cNvSpPr>
            <a:spLocks noGrp="1"/>
          </p:cNvSpPr>
          <p:nvPr>
            <p:ph type="sldNum" sz="quarter" idx="12"/>
          </p:nvPr>
        </p:nvSpPr>
        <p:spPr/>
        <p:txBody>
          <a:bodyPr/>
          <a:lstStyle/>
          <a:p>
            <a:r>
              <a:rPr lang="en-US" altLang="en-US" smtClean="0"/>
              <a:t>2-</a:t>
            </a:r>
            <a:fld id="{AF8761B6-DA32-4F47-9FFA-503C52D107AE}" type="slidenum">
              <a:rPr lang="en-US" altLang="en-US" smtClean="0"/>
              <a:pPr/>
              <a:t>26</a:t>
            </a:fld>
            <a:endParaRPr lang="en-US" altLang="en-US" dirty="0"/>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Business Climate Across Countries</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Ease of doing business rankings based on how easy it is to:</a:t>
            </a:r>
          </a:p>
          <a:p>
            <a:pPr lvl="1"/>
            <a:r>
              <a:rPr lang="en-US" dirty="0"/>
              <a:t>s</a:t>
            </a:r>
            <a:r>
              <a:rPr lang="en-US" dirty="0" smtClean="0"/>
              <a:t>tart a business</a:t>
            </a:r>
          </a:p>
          <a:p>
            <a:pPr lvl="1"/>
            <a:r>
              <a:rPr lang="en-US" dirty="0"/>
              <a:t>d</a:t>
            </a:r>
            <a:r>
              <a:rPr lang="en-US" dirty="0" smtClean="0"/>
              <a:t>eal with construction permits</a:t>
            </a:r>
          </a:p>
          <a:p>
            <a:pPr lvl="1"/>
            <a:r>
              <a:rPr lang="en-US" dirty="0" smtClean="0"/>
              <a:t>register property</a:t>
            </a:r>
          </a:p>
          <a:p>
            <a:pPr lvl="1"/>
            <a:r>
              <a:rPr lang="en-US" dirty="0" smtClean="0"/>
              <a:t>get credit</a:t>
            </a:r>
          </a:p>
          <a:p>
            <a:pPr lvl="1"/>
            <a:r>
              <a:rPr lang="en-US" dirty="0" smtClean="0"/>
              <a:t>protect investors</a:t>
            </a:r>
          </a:p>
          <a:p>
            <a:pPr lvl="1"/>
            <a:r>
              <a:rPr lang="en-US" dirty="0" smtClean="0"/>
              <a:t>pay taxes</a:t>
            </a:r>
            <a:endParaRPr lang="en-US" dirty="0"/>
          </a:p>
          <a:p>
            <a:pPr lvl="1"/>
            <a:r>
              <a:rPr lang="en-US" dirty="0" smtClean="0"/>
              <a:t>trade </a:t>
            </a:r>
            <a:r>
              <a:rPr lang="en-US" dirty="0"/>
              <a:t>across </a:t>
            </a:r>
            <a:r>
              <a:rPr lang="en-US" dirty="0" smtClean="0"/>
              <a:t>borders</a:t>
            </a:r>
          </a:p>
          <a:p>
            <a:pPr lvl="1"/>
            <a:r>
              <a:rPr lang="en-US" dirty="0" smtClean="0"/>
              <a:t>enforce contracts</a:t>
            </a:r>
          </a:p>
          <a:p>
            <a:pPr lvl="1"/>
            <a:r>
              <a:rPr lang="en-US" dirty="0" smtClean="0"/>
              <a:t>resolve insolvency </a:t>
            </a:r>
          </a:p>
          <a:p>
            <a:pPr lvl="1"/>
            <a:r>
              <a:rPr lang="en-US" dirty="0" smtClean="0"/>
              <a:t>get electricity</a:t>
            </a:r>
            <a:endParaRPr lang="en-US" dirty="0"/>
          </a:p>
        </p:txBody>
      </p:sp>
      <p:sp>
        <p:nvSpPr>
          <p:cNvPr id="4" name="Footer Placeholder 3"/>
          <p:cNvSpPr>
            <a:spLocks noGrp="1"/>
          </p:cNvSpPr>
          <p:nvPr>
            <p:ph type="ftr" sz="quarter" idx="11"/>
          </p:nvPr>
        </p:nvSpPr>
        <p:spPr/>
        <p:txBody>
          <a:bodyPr/>
          <a:lstStyle/>
          <a:p>
            <a:r>
              <a:rPr lang="en-IN" altLang="en-US" smtClean="0"/>
              <a:t>Copyright ©2017 Pearson Education, Limited</a:t>
            </a:r>
            <a:endParaRPr lang="en-US" altLang="en-US" dirty="0"/>
          </a:p>
        </p:txBody>
      </p:sp>
      <p:sp>
        <p:nvSpPr>
          <p:cNvPr id="6" name="Slide Number Placeholder 5"/>
          <p:cNvSpPr>
            <a:spLocks noGrp="1"/>
          </p:cNvSpPr>
          <p:nvPr>
            <p:ph type="sldNum" sz="quarter" idx="12"/>
          </p:nvPr>
        </p:nvSpPr>
        <p:spPr/>
        <p:txBody>
          <a:bodyPr/>
          <a:lstStyle/>
          <a:p>
            <a:r>
              <a:rPr lang="en-US" altLang="en-US" smtClean="0"/>
              <a:t>2-</a:t>
            </a:r>
            <a:fld id="{AF8761B6-DA32-4F47-9FFA-503C52D107AE}" type="slidenum">
              <a:rPr lang="en-US" altLang="en-US" smtClean="0"/>
              <a:pPr/>
              <a:t>27</a:t>
            </a:fld>
            <a:endParaRPr lang="en-US" altLang="en-US" dirty="0"/>
          </a:p>
        </p:txBody>
      </p:sp>
    </p:spTree>
    <p:extLst>
      <p:ext uri="{BB962C8B-B14F-4D97-AF65-F5344CB8AC3E}">
        <p14:creationId xmlns:p14="http://schemas.microsoft.com/office/powerpoint/2010/main" val="301359513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Africa’s Business Climate</a:t>
            </a:r>
          </a:p>
        </p:txBody>
      </p:sp>
      <p:sp>
        <p:nvSpPr>
          <p:cNvPr id="3" name="Content Placeholder 2"/>
          <p:cNvSpPr>
            <a:spLocks noGrp="1"/>
          </p:cNvSpPr>
          <p:nvPr>
            <p:ph idx="1"/>
          </p:nvPr>
        </p:nvSpPr>
        <p:spPr/>
        <p:txBody>
          <a:bodyPr>
            <a:normAutofit fontScale="85000" lnSpcReduction="20000"/>
          </a:bodyPr>
          <a:lstStyle/>
          <a:p>
            <a:r>
              <a:rPr lang="en-US" dirty="0"/>
              <a:t>Recently, 25 African countries held democratic elections, whereas two decades ago only </a:t>
            </a:r>
            <a:r>
              <a:rPr lang="en-US" dirty="0" smtClean="0"/>
              <a:t>3 African </a:t>
            </a:r>
            <a:r>
              <a:rPr lang="en-US" dirty="0"/>
              <a:t>countries were considered democracies. </a:t>
            </a:r>
          </a:p>
          <a:p>
            <a:r>
              <a:rPr lang="en-US" dirty="0" smtClean="0"/>
              <a:t>Currencies </a:t>
            </a:r>
            <a:r>
              <a:rPr lang="en-US" dirty="0"/>
              <a:t>in Africa are stabilizing and </a:t>
            </a:r>
            <a:r>
              <a:rPr lang="en-US" dirty="0" smtClean="0"/>
              <a:t>many countries </a:t>
            </a:r>
            <a:r>
              <a:rPr lang="en-US" dirty="0"/>
              <a:t>are fund-raising to build modern highways, ports, and power grids. </a:t>
            </a:r>
            <a:endParaRPr lang="en-US" dirty="0" smtClean="0"/>
          </a:p>
          <a:p>
            <a:r>
              <a:rPr lang="en-US" dirty="0" smtClean="0"/>
              <a:t>Many </a:t>
            </a:r>
            <a:r>
              <a:rPr lang="en-US" dirty="0"/>
              <a:t>African </a:t>
            </a:r>
            <a:r>
              <a:rPr lang="en-US" dirty="0" smtClean="0"/>
              <a:t>and non-African </a:t>
            </a:r>
            <a:r>
              <a:rPr lang="en-US" dirty="0"/>
              <a:t>companies are launching operations in Africa due to the rapidly growing </a:t>
            </a:r>
            <a:r>
              <a:rPr lang="en-US" dirty="0" smtClean="0"/>
              <a:t>middle class </a:t>
            </a:r>
            <a:r>
              <a:rPr lang="en-US" dirty="0"/>
              <a:t>and an average GDP growth of 5 percent for the continent through 2017. </a:t>
            </a:r>
            <a:endParaRPr lang="en-US" dirty="0" smtClean="0"/>
          </a:p>
          <a:p>
            <a:r>
              <a:rPr lang="en-US" dirty="0"/>
              <a:t>T</a:t>
            </a:r>
            <a:r>
              <a:rPr lang="en-US" dirty="0" smtClean="0"/>
              <a:t>he World Bank </a:t>
            </a:r>
            <a:r>
              <a:rPr lang="en-US" dirty="0"/>
              <a:t>says food demand across Africa will double between 2012 and 2020.</a:t>
            </a:r>
          </a:p>
        </p:txBody>
      </p:sp>
      <p:sp>
        <p:nvSpPr>
          <p:cNvPr id="4" name="Footer Placeholder 3"/>
          <p:cNvSpPr>
            <a:spLocks noGrp="1"/>
          </p:cNvSpPr>
          <p:nvPr>
            <p:ph type="ftr" sz="quarter" idx="11"/>
          </p:nvPr>
        </p:nvSpPr>
        <p:spPr/>
        <p:txBody>
          <a:bodyPr/>
          <a:lstStyle/>
          <a:p>
            <a:r>
              <a:rPr lang="en-IN" altLang="en-US" smtClean="0"/>
              <a:t>Copyright ©2017 Pearson Education, Limited</a:t>
            </a:r>
            <a:endParaRPr lang="en-US" altLang="en-US" dirty="0"/>
          </a:p>
        </p:txBody>
      </p:sp>
      <p:sp>
        <p:nvSpPr>
          <p:cNvPr id="6" name="Slide Number Placeholder 5"/>
          <p:cNvSpPr>
            <a:spLocks noGrp="1"/>
          </p:cNvSpPr>
          <p:nvPr>
            <p:ph type="sldNum" sz="quarter" idx="12"/>
          </p:nvPr>
        </p:nvSpPr>
        <p:spPr/>
        <p:txBody>
          <a:bodyPr/>
          <a:lstStyle/>
          <a:p>
            <a:r>
              <a:rPr lang="en-US" altLang="en-US" smtClean="0"/>
              <a:t>2-</a:t>
            </a:r>
            <a:fld id="{AF8761B6-DA32-4F47-9FFA-503C52D107AE}" type="slidenum">
              <a:rPr lang="en-US" altLang="en-US" smtClean="0"/>
              <a:pPr/>
              <a:t>28</a:t>
            </a:fld>
            <a:endParaRPr lang="en-US" altLang="en-US" dirty="0"/>
          </a:p>
        </p:txBody>
      </p:sp>
    </p:spTree>
    <p:extLst>
      <p:ext uri="{BB962C8B-B14F-4D97-AF65-F5344CB8AC3E}">
        <p14:creationId xmlns:p14="http://schemas.microsoft.com/office/powerpoint/2010/main" val="154932936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China’s Business Climate</a:t>
            </a:r>
            <a:endParaRPr lang="en-US" dirty="0"/>
          </a:p>
        </p:txBody>
      </p:sp>
      <p:sp>
        <p:nvSpPr>
          <p:cNvPr id="3" name="Content Placeholder 2"/>
          <p:cNvSpPr>
            <a:spLocks noGrp="1"/>
          </p:cNvSpPr>
          <p:nvPr>
            <p:ph idx="1"/>
          </p:nvPr>
        </p:nvSpPr>
        <p:spPr>
          <a:xfrm>
            <a:off x="457200" y="1600200"/>
            <a:ext cx="8229600" cy="4724400"/>
          </a:xfrm>
        </p:spPr>
        <p:txBody>
          <a:bodyPr>
            <a:normAutofit fontScale="77500" lnSpcReduction="20000"/>
          </a:bodyPr>
          <a:lstStyle/>
          <a:p>
            <a:r>
              <a:rPr lang="en-US" dirty="0"/>
              <a:t>The International Monetary Fund (IMF) recently reported that China, the world’s most </a:t>
            </a:r>
            <a:r>
              <a:rPr lang="en-US" dirty="0" smtClean="0"/>
              <a:t>populous country</a:t>
            </a:r>
            <a:r>
              <a:rPr lang="en-US" dirty="0"/>
              <a:t>, has overtaken the United States as the world’s number-one economic powerhouse. </a:t>
            </a:r>
            <a:endParaRPr lang="en-US" dirty="0" smtClean="0"/>
          </a:p>
          <a:p>
            <a:r>
              <a:rPr lang="en-US" dirty="0" smtClean="0"/>
              <a:t>China’s economic </a:t>
            </a:r>
            <a:r>
              <a:rPr lang="en-US" dirty="0"/>
              <a:t>output in 2014 reached $17.6 trillion, compared to the USA’s $17.4 trillion. </a:t>
            </a:r>
            <a:endParaRPr lang="en-US" dirty="0" smtClean="0"/>
          </a:p>
          <a:p>
            <a:r>
              <a:rPr lang="en-US" dirty="0" smtClean="0"/>
              <a:t>China now accounts </a:t>
            </a:r>
            <a:r>
              <a:rPr lang="en-US" dirty="0"/>
              <a:t>for 16.5 percent of the world economy, compared to the 6.3 percent recorded by </a:t>
            </a:r>
            <a:r>
              <a:rPr lang="en-US" dirty="0" smtClean="0"/>
              <a:t>the United </a:t>
            </a:r>
            <a:r>
              <a:rPr lang="en-US" dirty="0"/>
              <a:t>States. </a:t>
            </a:r>
            <a:endParaRPr lang="en-US" dirty="0" smtClean="0"/>
          </a:p>
          <a:p>
            <a:r>
              <a:rPr lang="en-US" dirty="0" smtClean="0"/>
              <a:t>Experts </a:t>
            </a:r>
            <a:r>
              <a:rPr lang="en-US" dirty="0"/>
              <a:t>have predicted this monumental shift in economic power for years, but it </a:t>
            </a:r>
            <a:r>
              <a:rPr lang="en-US" dirty="0" smtClean="0"/>
              <a:t>has come </a:t>
            </a:r>
            <a:r>
              <a:rPr lang="en-US" dirty="0"/>
              <a:t>much faster than expected. </a:t>
            </a:r>
            <a:endParaRPr lang="en-US" dirty="0" smtClean="0"/>
          </a:p>
          <a:p>
            <a:r>
              <a:rPr lang="en-US" dirty="0" smtClean="0"/>
              <a:t>Hundreds </a:t>
            </a:r>
            <a:r>
              <a:rPr lang="en-US" dirty="0"/>
              <a:t>of companies are scurrying to set up business in China.</a:t>
            </a:r>
          </a:p>
        </p:txBody>
      </p:sp>
      <p:sp>
        <p:nvSpPr>
          <p:cNvPr id="4" name="Footer Placeholder 3"/>
          <p:cNvSpPr>
            <a:spLocks noGrp="1"/>
          </p:cNvSpPr>
          <p:nvPr>
            <p:ph type="ftr" sz="quarter" idx="11"/>
          </p:nvPr>
        </p:nvSpPr>
        <p:spPr/>
        <p:txBody>
          <a:bodyPr/>
          <a:lstStyle/>
          <a:p>
            <a:r>
              <a:rPr lang="en-IN" altLang="en-US" smtClean="0"/>
              <a:t>Copyright ©2017 Pearson Education, Limited</a:t>
            </a:r>
            <a:endParaRPr lang="en-US" altLang="en-US" dirty="0"/>
          </a:p>
        </p:txBody>
      </p:sp>
      <p:sp>
        <p:nvSpPr>
          <p:cNvPr id="6" name="Slide Number Placeholder 5"/>
          <p:cNvSpPr>
            <a:spLocks noGrp="1"/>
          </p:cNvSpPr>
          <p:nvPr>
            <p:ph type="sldNum" sz="quarter" idx="12"/>
          </p:nvPr>
        </p:nvSpPr>
        <p:spPr/>
        <p:txBody>
          <a:bodyPr/>
          <a:lstStyle/>
          <a:p>
            <a:r>
              <a:rPr lang="en-US" altLang="en-US" smtClean="0"/>
              <a:t>2-</a:t>
            </a:r>
            <a:fld id="{AF8761B6-DA32-4F47-9FFA-503C52D107AE}" type="slidenum">
              <a:rPr lang="en-US" altLang="en-US" smtClean="0"/>
              <a:pPr/>
              <a:t>29</a:t>
            </a:fld>
            <a:endParaRPr lang="en-US" altLang="en-US" dirty="0"/>
          </a:p>
        </p:txBody>
      </p:sp>
    </p:spTree>
    <p:extLst>
      <p:ext uri="{BB962C8B-B14F-4D97-AF65-F5344CB8AC3E}">
        <p14:creationId xmlns:p14="http://schemas.microsoft.com/office/powerpoint/2010/main" val="274921767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pPr eaLnBrk="1" hangingPunct="1">
              <a:defRPr/>
            </a:pPr>
            <a:r>
              <a:rPr lang="en-US" altLang="en-US" dirty="0" smtClean="0">
                <a:latin typeface="Arial" charset="0"/>
                <a:cs typeface="Arial" charset="0"/>
              </a:rPr>
              <a:t>Learning</a:t>
            </a:r>
            <a:r>
              <a:rPr lang="en-US" altLang="en-US" dirty="0" smtClean="0">
                <a:latin typeface="Arial" charset="0"/>
                <a:ea typeface="+mj-ea"/>
                <a:cs typeface="Arial" charset="0"/>
              </a:rPr>
              <a:t> Objectives (cont.)</a:t>
            </a:r>
          </a:p>
        </p:txBody>
      </p:sp>
      <p:sp>
        <p:nvSpPr>
          <p:cNvPr id="13314" name="Content Placeholder 2"/>
          <p:cNvSpPr>
            <a:spLocks noGrp="1"/>
          </p:cNvSpPr>
          <p:nvPr>
            <p:ph idx="1"/>
          </p:nvPr>
        </p:nvSpPr>
        <p:spPr>
          <a:xfrm>
            <a:off x="457200" y="1600200"/>
            <a:ext cx="8229600" cy="4602163"/>
          </a:xfrm>
        </p:spPr>
        <p:txBody>
          <a:bodyPr/>
          <a:lstStyle/>
          <a:p>
            <a:pPr marL="514350" indent="-514350">
              <a:buFont typeface="+mj-lt"/>
              <a:buAutoNum type="arabicPeriod" startAt="5"/>
            </a:pPr>
            <a:r>
              <a:rPr lang="en-US" sz="2800" dirty="0" smtClean="0"/>
              <a:t>Compare </a:t>
            </a:r>
            <a:r>
              <a:rPr lang="en-US" sz="2800" dirty="0"/>
              <a:t>and contrast American business culture versus foreign business </a:t>
            </a:r>
            <a:r>
              <a:rPr lang="en-US" sz="2800" dirty="0" smtClean="0"/>
              <a:t>cultures; explain </a:t>
            </a:r>
            <a:r>
              <a:rPr lang="en-US" sz="2800" dirty="0"/>
              <a:t>why this is a strategic issue.</a:t>
            </a:r>
          </a:p>
          <a:p>
            <a:pPr marL="514350" indent="-514350">
              <a:buFont typeface="+mj-lt"/>
              <a:buAutoNum type="arabicPeriod" startAt="5"/>
            </a:pPr>
            <a:r>
              <a:rPr lang="en-US" sz="2800" dirty="0" smtClean="0"/>
              <a:t>Discuss </a:t>
            </a:r>
            <a:r>
              <a:rPr lang="en-US" sz="2800" dirty="0"/>
              <a:t>the business culture found in Mexico, Japan, China, and India; explain </a:t>
            </a:r>
            <a:r>
              <a:rPr lang="en-US" sz="2800" dirty="0" smtClean="0"/>
              <a:t>why this </a:t>
            </a:r>
            <a:r>
              <a:rPr lang="en-US" sz="2800" dirty="0"/>
              <a:t>is a strategic issue.</a:t>
            </a:r>
          </a:p>
          <a:p>
            <a:pPr marL="514350" indent="-514350">
              <a:buFont typeface="+mj-lt"/>
              <a:buAutoNum type="arabicPeriod" startAt="5"/>
            </a:pPr>
            <a:r>
              <a:rPr lang="en-US" sz="2800" dirty="0" smtClean="0"/>
              <a:t>Discuss </a:t>
            </a:r>
            <a:r>
              <a:rPr lang="en-US" sz="2800" dirty="0"/>
              <a:t>the business climate in Africa, China, Indonesia, India, Japan, Mexico, </a:t>
            </a:r>
            <a:r>
              <a:rPr lang="en-US" sz="2800" dirty="0" smtClean="0"/>
              <a:t>and Vietnam</a:t>
            </a:r>
            <a:r>
              <a:rPr lang="en-US" sz="2800" dirty="0"/>
              <a:t>; explain why this is a strategic issue.</a:t>
            </a:r>
            <a:endParaRPr lang="en-US" altLang="en-US" sz="2800" dirty="0" smtClean="0">
              <a:solidFill>
                <a:schemeClr val="tx1"/>
              </a:solidFill>
              <a:latin typeface="Arial" pitchFamily="34" charset="0"/>
              <a:cs typeface="Arial" pitchFamily="34" charset="0"/>
            </a:endParaRPr>
          </a:p>
        </p:txBody>
      </p:sp>
      <p:sp>
        <p:nvSpPr>
          <p:cNvPr id="2" name="Footer Placeholder 1"/>
          <p:cNvSpPr>
            <a:spLocks noGrp="1"/>
          </p:cNvSpPr>
          <p:nvPr>
            <p:ph type="ftr" sz="quarter" idx="11"/>
          </p:nvPr>
        </p:nvSpPr>
        <p:spPr/>
        <p:txBody>
          <a:bodyPr/>
          <a:lstStyle/>
          <a:p>
            <a:r>
              <a:rPr lang="en-IN" altLang="en-US" smtClean="0"/>
              <a:t>Copyright ©2017 Pearson Education, Limited</a:t>
            </a:r>
            <a:endParaRPr lang="en-US" altLang="en-US" dirty="0"/>
          </a:p>
        </p:txBody>
      </p:sp>
      <p:sp>
        <p:nvSpPr>
          <p:cNvPr id="4" name="Slide Number Placeholder 3"/>
          <p:cNvSpPr>
            <a:spLocks noGrp="1"/>
          </p:cNvSpPr>
          <p:nvPr>
            <p:ph type="sldNum" sz="quarter" idx="12"/>
          </p:nvPr>
        </p:nvSpPr>
        <p:spPr/>
        <p:txBody>
          <a:bodyPr/>
          <a:lstStyle/>
          <a:p>
            <a:r>
              <a:rPr lang="en-US" altLang="en-US" smtClean="0"/>
              <a:t>2-</a:t>
            </a:r>
            <a:fld id="{AF8761B6-DA32-4F47-9FFA-503C52D107AE}" type="slidenum">
              <a:rPr lang="en-US" altLang="en-US" smtClean="0"/>
              <a:pPr/>
              <a:t>3</a:t>
            </a:fld>
            <a:endParaRPr lang="en-US" altLang="en-US" dirty="0"/>
          </a:p>
        </p:txBody>
      </p:sp>
    </p:spTree>
    <p:extLst>
      <p:ext uri="{BB962C8B-B14F-4D97-AF65-F5344CB8AC3E}">
        <p14:creationId xmlns:p14="http://schemas.microsoft.com/office/powerpoint/2010/main" val="66547583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Indonesia’s Business Climate</a:t>
            </a:r>
          </a:p>
        </p:txBody>
      </p:sp>
      <p:sp>
        <p:nvSpPr>
          <p:cNvPr id="3" name="Content Placeholder 2"/>
          <p:cNvSpPr>
            <a:spLocks noGrp="1"/>
          </p:cNvSpPr>
          <p:nvPr>
            <p:ph idx="1"/>
          </p:nvPr>
        </p:nvSpPr>
        <p:spPr/>
        <p:txBody>
          <a:bodyPr>
            <a:normAutofit fontScale="85000" lnSpcReduction="20000"/>
          </a:bodyPr>
          <a:lstStyle/>
          <a:p>
            <a:r>
              <a:rPr lang="en-US" dirty="0"/>
              <a:t>A Pacific archipelago comprised of thousands of islands, Indonesia’s stock market was the </a:t>
            </a:r>
            <a:r>
              <a:rPr lang="en-US" dirty="0" smtClean="0"/>
              <a:t>top performer </a:t>
            </a:r>
            <a:r>
              <a:rPr lang="en-US" dirty="0"/>
              <a:t>in 2014 among all Asian countries, and was also the top performer in five out of </a:t>
            </a:r>
            <a:r>
              <a:rPr lang="en-US" dirty="0" smtClean="0"/>
              <a:t>the last </a:t>
            </a:r>
            <a:r>
              <a:rPr lang="en-US" dirty="0"/>
              <a:t>seven years in Asia. </a:t>
            </a:r>
            <a:endParaRPr lang="en-US" dirty="0" smtClean="0"/>
          </a:p>
          <a:p>
            <a:r>
              <a:rPr lang="en-US" dirty="0" smtClean="0"/>
              <a:t>Indonesia’s </a:t>
            </a:r>
            <a:r>
              <a:rPr lang="en-US" dirty="0"/>
              <a:t>currency is the rupiah and its economy is one of the </a:t>
            </a:r>
            <a:r>
              <a:rPr lang="en-US" dirty="0" smtClean="0"/>
              <a:t>fastest growing </a:t>
            </a:r>
            <a:r>
              <a:rPr lang="en-US" dirty="0"/>
              <a:t>in Asia, behind China and the Philippines. </a:t>
            </a:r>
            <a:endParaRPr lang="en-US" dirty="0" smtClean="0"/>
          </a:p>
          <a:p>
            <a:r>
              <a:rPr lang="en-US" dirty="0" smtClean="0"/>
              <a:t>Indonesia’s </a:t>
            </a:r>
            <a:r>
              <a:rPr lang="en-US" dirty="0"/>
              <a:t>GDP is expected to </a:t>
            </a:r>
            <a:r>
              <a:rPr lang="en-US" dirty="0" smtClean="0"/>
              <a:t>grow 5.7 </a:t>
            </a:r>
            <a:r>
              <a:rPr lang="en-US" dirty="0"/>
              <a:t>percent in </a:t>
            </a:r>
            <a:r>
              <a:rPr lang="en-US" dirty="0" smtClean="0"/>
              <a:t>2015. </a:t>
            </a:r>
          </a:p>
          <a:p>
            <a:r>
              <a:rPr lang="en-US" dirty="0" smtClean="0"/>
              <a:t>As </a:t>
            </a:r>
            <a:r>
              <a:rPr lang="en-US" dirty="0"/>
              <a:t>Southeast Asia’s largest economy, Indonesia elected a new legislature </a:t>
            </a:r>
            <a:r>
              <a:rPr lang="en-US" dirty="0" smtClean="0"/>
              <a:t>and president </a:t>
            </a:r>
            <a:r>
              <a:rPr lang="en-US" dirty="0"/>
              <a:t>in 2014.</a:t>
            </a:r>
          </a:p>
        </p:txBody>
      </p:sp>
      <p:sp>
        <p:nvSpPr>
          <p:cNvPr id="4" name="Footer Placeholder 3"/>
          <p:cNvSpPr>
            <a:spLocks noGrp="1"/>
          </p:cNvSpPr>
          <p:nvPr>
            <p:ph type="ftr" sz="quarter" idx="11"/>
          </p:nvPr>
        </p:nvSpPr>
        <p:spPr/>
        <p:txBody>
          <a:bodyPr/>
          <a:lstStyle/>
          <a:p>
            <a:r>
              <a:rPr lang="en-IN" altLang="en-US" smtClean="0"/>
              <a:t>Copyright ©2017 Pearson Education, Limited</a:t>
            </a:r>
            <a:endParaRPr lang="en-US" altLang="en-US" dirty="0"/>
          </a:p>
        </p:txBody>
      </p:sp>
      <p:sp>
        <p:nvSpPr>
          <p:cNvPr id="6" name="Slide Number Placeholder 5"/>
          <p:cNvSpPr>
            <a:spLocks noGrp="1"/>
          </p:cNvSpPr>
          <p:nvPr>
            <p:ph type="sldNum" sz="quarter" idx="12"/>
          </p:nvPr>
        </p:nvSpPr>
        <p:spPr/>
        <p:txBody>
          <a:bodyPr/>
          <a:lstStyle/>
          <a:p>
            <a:r>
              <a:rPr lang="en-US" altLang="en-US" smtClean="0"/>
              <a:t>2-</a:t>
            </a:r>
            <a:fld id="{AF8761B6-DA32-4F47-9FFA-503C52D107AE}" type="slidenum">
              <a:rPr lang="en-US" altLang="en-US" smtClean="0"/>
              <a:pPr/>
              <a:t>30</a:t>
            </a:fld>
            <a:endParaRPr lang="en-US" altLang="en-US" dirty="0"/>
          </a:p>
        </p:txBody>
      </p:sp>
    </p:spTree>
    <p:extLst>
      <p:ext uri="{BB962C8B-B14F-4D97-AF65-F5344CB8AC3E}">
        <p14:creationId xmlns:p14="http://schemas.microsoft.com/office/powerpoint/2010/main" val="245268003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India’s Business Climate</a:t>
            </a:r>
          </a:p>
        </p:txBody>
      </p:sp>
      <p:sp>
        <p:nvSpPr>
          <p:cNvPr id="3" name="Content Placeholder 2"/>
          <p:cNvSpPr>
            <a:spLocks noGrp="1"/>
          </p:cNvSpPr>
          <p:nvPr>
            <p:ph idx="1"/>
          </p:nvPr>
        </p:nvSpPr>
        <p:spPr/>
        <p:txBody>
          <a:bodyPr/>
          <a:lstStyle/>
          <a:p>
            <a:r>
              <a:rPr lang="en-US" dirty="0"/>
              <a:t>The GDP of India in 2015 is expected to reach 8.3 percent, making it the world’s </a:t>
            </a:r>
            <a:r>
              <a:rPr lang="en-US" dirty="0" smtClean="0"/>
              <a:t>fastest-growing large </a:t>
            </a:r>
            <a:r>
              <a:rPr lang="en-US" dirty="0"/>
              <a:t>economy, and the first time that India’s growth rate has exceeded that of China since </a:t>
            </a:r>
            <a:r>
              <a:rPr lang="en-US" dirty="0" smtClean="0"/>
              <a:t>the 1990s</a:t>
            </a:r>
            <a:r>
              <a:rPr lang="en-US" dirty="0"/>
              <a:t>. </a:t>
            </a:r>
            <a:endParaRPr lang="en-US" dirty="0" smtClean="0"/>
          </a:p>
        </p:txBody>
      </p:sp>
      <p:sp>
        <p:nvSpPr>
          <p:cNvPr id="4" name="Footer Placeholder 3"/>
          <p:cNvSpPr>
            <a:spLocks noGrp="1"/>
          </p:cNvSpPr>
          <p:nvPr>
            <p:ph type="ftr" sz="quarter" idx="11"/>
          </p:nvPr>
        </p:nvSpPr>
        <p:spPr/>
        <p:txBody>
          <a:bodyPr/>
          <a:lstStyle/>
          <a:p>
            <a:r>
              <a:rPr lang="en-IN" altLang="en-US" smtClean="0"/>
              <a:t>Copyright ©2017 Pearson Education, Limited</a:t>
            </a:r>
            <a:endParaRPr lang="en-US" altLang="en-US" dirty="0"/>
          </a:p>
        </p:txBody>
      </p:sp>
      <p:sp>
        <p:nvSpPr>
          <p:cNvPr id="6" name="Slide Number Placeholder 5"/>
          <p:cNvSpPr>
            <a:spLocks noGrp="1"/>
          </p:cNvSpPr>
          <p:nvPr>
            <p:ph type="sldNum" sz="quarter" idx="12"/>
          </p:nvPr>
        </p:nvSpPr>
        <p:spPr/>
        <p:txBody>
          <a:bodyPr/>
          <a:lstStyle/>
          <a:p>
            <a:r>
              <a:rPr lang="en-US" altLang="en-US" smtClean="0"/>
              <a:t>2-</a:t>
            </a:r>
            <a:fld id="{AF8761B6-DA32-4F47-9FFA-503C52D107AE}" type="slidenum">
              <a:rPr lang="en-US" altLang="en-US" smtClean="0"/>
              <a:pPr/>
              <a:t>31</a:t>
            </a:fld>
            <a:endParaRPr lang="en-US" altLang="en-US" dirty="0"/>
          </a:p>
        </p:txBody>
      </p:sp>
    </p:spTree>
    <p:extLst>
      <p:ext uri="{BB962C8B-B14F-4D97-AF65-F5344CB8AC3E}">
        <p14:creationId xmlns:p14="http://schemas.microsoft.com/office/powerpoint/2010/main" val="14693880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Japan’s Business Climate</a:t>
            </a:r>
          </a:p>
        </p:txBody>
      </p:sp>
      <p:sp>
        <p:nvSpPr>
          <p:cNvPr id="3" name="Content Placeholder 2"/>
          <p:cNvSpPr>
            <a:spLocks noGrp="1"/>
          </p:cNvSpPr>
          <p:nvPr>
            <p:ph idx="1"/>
          </p:nvPr>
        </p:nvSpPr>
        <p:spPr/>
        <p:txBody>
          <a:bodyPr>
            <a:normAutofit fontScale="92500" lnSpcReduction="10000"/>
          </a:bodyPr>
          <a:lstStyle/>
          <a:p>
            <a:r>
              <a:rPr lang="en-US" dirty="0"/>
              <a:t>Japan’s new Prime Minister Shinzo Abe was reelected on a mandate to revive the economy.</a:t>
            </a:r>
          </a:p>
          <a:p>
            <a:r>
              <a:rPr lang="en-US" dirty="0"/>
              <a:t>Hopes for Abe’s “Three Arrows” of hyper-easy monetary policy, government spending, </a:t>
            </a:r>
            <a:r>
              <a:rPr lang="en-US" dirty="0" smtClean="0"/>
              <a:t>and reforms </a:t>
            </a:r>
            <a:r>
              <a:rPr lang="en-US" dirty="0"/>
              <a:t>such as deregulation were tarnished after Japan’s economy slipped into a recession </a:t>
            </a:r>
            <a:r>
              <a:rPr lang="en-US" dirty="0" smtClean="0"/>
              <a:t>in Q3 </a:t>
            </a:r>
            <a:r>
              <a:rPr lang="en-US" dirty="0"/>
              <a:t>2014, following a national sales tax increase from 5 to 8 percent aimed primarily at </a:t>
            </a:r>
            <a:r>
              <a:rPr lang="en-US" dirty="0" smtClean="0"/>
              <a:t>reducing Japan’s </a:t>
            </a:r>
            <a:r>
              <a:rPr lang="en-US" dirty="0"/>
              <a:t>huge public debt, the worst among advanced nations.</a:t>
            </a:r>
          </a:p>
        </p:txBody>
      </p:sp>
      <p:sp>
        <p:nvSpPr>
          <p:cNvPr id="4" name="Footer Placeholder 3"/>
          <p:cNvSpPr>
            <a:spLocks noGrp="1"/>
          </p:cNvSpPr>
          <p:nvPr>
            <p:ph type="ftr" sz="quarter" idx="11"/>
          </p:nvPr>
        </p:nvSpPr>
        <p:spPr/>
        <p:txBody>
          <a:bodyPr/>
          <a:lstStyle/>
          <a:p>
            <a:r>
              <a:rPr lang="en-IN" altLang="en-US" smtClean="0"/>
              <a:t>Copyright ©2017 Pearson Education, Limited</a:t>
            </a:r>
            <a:endParaRPr lang="en-US" altLang="en-US" dirty="0"/>
          </a:p>
        </p:txBody>
      </p:sp>
      <p:sp>
        <p:nvSpPr>
          <p:cNvPr id="6" name="Slide Number Placeholder 5"/>
          <p:cNvSpPr>
            <a:spLocks noGrp="1"/>
          </p:cNvSpPr>
          <p:nvPr>
            <p:ph type="sldNum" sz="quarter" idx="12"/>
          </p:nvPr>
        </p:nvSpPr>
        <p:spPr/>
        <p:txBody>
          <a:bodyPr/>
          <a:lstStyle/>
          <a:p>
            <a:r>
              <a:rPr lang="en-US" altLang="en-US" smtClean="0"/>
              <a:t>2-</a:t>
            </a:r>
            <a:fld id="{AF8761B6-DA32-4F47-9FFA-503C52D107AE}" type="slidenum">
              <a:rPr lang="en-US" altLang="en-US" smtClean="0"/>
              <a:pPr/>
              <a:t>32</a:t>
            </a:fld>
            <a:endParaRPr lang="en-US" altLang="en-US" dirty="0"/>
          </a:p>
        </p:txBody>
      </p:sp>
    </p:spTree>
    <p:extLst>
      <p:ext uri="{BB962C8B-B14F-4D97-AF65-F5344CB8AC3E}">
        <p14:creationId xmlns:p14="http://schemas.microsoft.com/office/powerpoint/2010/main" val="351685023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Mexico’s Business Climate</a:t>
            </a:r>
          </a:p>
        </p:txBody>
      </p:sp>
      <p:sp>
        <p:nvSpPr>
          <p:cNvPr id="3" name="Content Placeholder 2"/>
          <p:cNvSpPr>
            <a:spLocks noGrp="1"/>
          </p:cNvSpPr>
          <p:nvPr>
            <p:ph idx="1"/>
          </p:nvPr>
        </p:nvSpPr>
        <p:spPr/>
        <p:txBody>
          <a:bodyPr>
            <a:normAutofit fontScale="85000" lnSpcReduction="20000"/>
          </a:bodyPr>
          <a:lstStyle/>
          <a:p>
            <a:r>
              <a:rPr lang="en-US" dirty="0"/>
              <a:t>The country of </a:t>
            </a:r>
            <a:r>
              <a:rPr lang="en-US" dirty="0" smtClean="0"/>
              <a:t>Mexico is </a:t>
            </a:r>
            <a:r>
              <a:rPr lang="en-US" dirty="0"/>
              <a:t>now (2015) the fourth-largest auto exporter in the world, behind Japan, Germany, and </a:t>
            </a:r>
            <a:r>
              <a:rPr lang="en-US" dirty="0" smtClean="0"/>
              <a:t>South Korea</a:t>
            </a:r>
            <a:r>
              <a:rPr lang="en-US" dirty="0"/>
              <a:t>. </a:t>
            </a:r>
            <a:endParaRPr lang="en-US" dirty="0" smtClean="0"/>
          </a:p>
          <a:p>
            <a:r>
              <a:rPr lang="en-US" dirty="0" smtClean="0"/>
              <a:t>Mexico </a:t>
            </a:r>
            <a:r>
              <a:rPr lang="en-US" dirty="0"/>
              <a:t>auto industry now employs one of every six Mexican </a:t>
            </a:r>
            <a:r>
              <a:rPr lang="en-US" dirty="0" smtClean="0"/>
              <a:t>factory </a:t>
            </a:r>
            <a:r>
              <a:rPr lang="en-US" dirty="0"/>
              <a:t>workers and </a:t>
            </a:r>
            <a:r>
              <a:rPr lang="en-US" dirty="0" smtClean="0"/>
              <a:t>comprises one </a:t>
            </a:r>
            <a:r>
              <a:rPr lang="en-US" dirty="0"/>
              <a:t>third of all exports from Mexico</a:t>
            </a:r>
            <a:r>
              <a:rPr lang="en-US" dirty="0" smtClean="0"/>
              <a:t>.</a:t>
            </a:r>
          </a:p>
          <a:p>
            <a:r>
              <a:rPr lang="en-US" dirty="0"/>
              <a:t>No country was hurt more in the last decade by the rise of China than Mexico, but </a:t>
            </a:r>
            <a:r>
              <a:rPr lang="en-US" dirty="0" smtClean="0"/>
              <a:t>Chinese policy </a:t>
            </a:r>
            <a:r>
              <a:rPr lang="en-US" dirty="0"/>
              <a:t>today is to boost wages and therefore boost consumer spending</a:t>
            </a:r>
            <a:r>
              <a:rPr lang="en-US" dirty="0" smtClean="0"/>
              <a:t>.</a:t>
            </a:r>
          </a:p>
          <a:p>
            <a:r>
              <a:rPr lang="en-US" dirty="0"/>
              <a:t>Foreign direct investment (FDI) in Mexico has surged to exceed $30 billion </a:t>
            </a:r>
            <a:r>
              <a:rPr lang="en-US" dirty="0" smtClean="0"/>
              <a:t>annually.</a:t>
            </a:r>
            <a:endParaRPr lang="en-US" dirty="0"/>
          </a:p>
        </p:txBody>
      </p:sp>
      <p:sp>
        <p:nvSpPr>
          <p:cNvPr id="4" name="Footer Placeholder 3"/>
          <p:cNvSpPr>
            <a:spLocks noGrp="1"/>
          </p:cNvSpPr>
          <p:nvPr>
            <p:ph type="ftr" sz="quarter" idx="11"/>
          </p:nvPr>
        </p:nvSpPr>
        <p:spPr/>
        <p:txBody>
          <a:bodyPr/>
          <a:lstStyle/>
          <a:p>
            <a:r>
              <a:rPr lang="en-IN" altLang="en-US" smtClean="0"/>
              <a:t>Copyright ©2017 Pearson Education, Limited</a:t>
            </a:r>
            <a:endParaRPr lang="en-US" altLang="en-US" dirty="0"/>
          </a:p>
        </p:txBody>
      </p:sp>
      <p:sp>
        <p:nvSpPr>
          <p:cNvPr id="6" name="Slide Number Placeholder 5"/>
          <p:cNvSpPr>
            <a:spLocks noGrp="1"/>
          </p:cNvSpPr>
          <p:nvPr>
            <p:ph type="sldNum" sz="quarter" idx="12"/>
          </p:nvPr>
        </p:nvSpPr>
        <p:spPr/>
        <p:txBody>
          <a:bodyPr/>
          <a:lstStyle/>
          <a:p>
            <a:r>
              <a:rPr lang="en-US" altLang="en-US" smtClean="0"/>
              <a:t>2-</a:t>
            </a:r>
            <a:fld id="{AF8761B6-DA32-4F47-9FFA-503C52D107AE}" type="slidenum">
              <a:rPr lang="en-US" altLang="en-US" smtClean="0"/>
              <a:pPr/>
              <a:t>33</a:t>
            </a:fld>
            <a:endParaRPr lang="en-US" altLang="en-US" dirty="0"/>
          </a:p>
        </p:txBody>
      </p:sp>
    </p:spTree>
    <p:extLst>
      <p:ext uri="{BB962C8B-B14F-4D97-AF65-F5344CB8AC3E}">
        <p14:creationId xmlns:p14="http://schemas.microsoft.com/office/powerpoint/2010/main" val="169630268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Vietnam’s Business Climate</a:t>
            </a:r>
          </a:p>
        </p:txBody>
      </p:sp>
      <p:sp>
        <p:nvSpPr>
          <p:cNvPr id="3" name="Content Placeholder 2"/>
          <p:cNvSpPr>
            <a:spLocks noGrp="1"/>
          </p:cNvSpPr>
          <p:nvPr>
            <p:ph idx="1"/>
          </p:nvPr>
        </p:nvSpPr>
        <p:spPr/>
        <p:txBody>
          <a:bodyPr>
            <a:normAutofit fontScale="77500" lnSpcReduction="20000"/>
          </a:bodyPr>
          <a:lstStyle/>
          <a:p>
            <a:r>
              <a:rPr lang="en-US" dirty="0"/>
              <a:t>Internet penetration has grown to 44 percent among Vietnam’s 90 million people, up </a:t>
            </a:r>
            <a:r>
              <a:rPr lang="en-US" dirty="0" smtClean="0"/>
              <a:t>from 12 </a:t>
            </a:r>
            <a:r>
              <a:rPr lang="en-US" dirty="0"/>
              <a:t>percent a decade </a:t>
            </a:r>
            <a:r>
              <a:rPr lang="en-US" dirty="0" smtClean="0"/>
              <a:t>ago.</a:t>
            </a:r>
          </a:p>
          <a:p>
            <a:r>
              <a:rPr lang="en-US" dirty="0" smtClean="0"/>
              <a:t>Unlike </a:t>
            </a:r>
            <a:r>
              <a:rPr lang="en-US" dirty="0"/>
              <a:t>another communist country, North Korea, Vietnam is </a:t>
            </a:r>
            <a:r>
              <a:rPr lang="en-US" dirty="0" smtClean="0"/>
              <a:t>booming for </a:t>
            </a:r>
            <a:r>
              <a:rPr lang="en-US" dirty="0"/>
              <a:t>business. </a:t>
            </a:r>
            <a:endParaRPr lang="en-US" dirty="0" smtClean="0"/>
          </a:p>
          <a:p>
            <a:r>
              <a:rPr lang="en-US" dirty="0" smtClean="0"/>
              <a:t>The </a:t>
            </a:r>
            <a:r>
              <a:rPr lang="en-US" dirty="0"/>
              <a:t>market for e-commerce in Vietnam generates $4 billion in revenue </a:t>
            </a:r>
            <a:r>
              <a:rPr lang="en-US" dirty="0" smtClean="0"/>
              <a:t>annually.</a:t>
            </a:r>
          </a:p>
          <a:p>
            <a:r>
              <a:rPr lang="en-US" dirty="0" smtClean="0"/>
              <a:t>Telecommunications </a:t>
            </a:r>
            <a:r>
              <a:rPr lang="en-US" dirty="0"/>
              <a:t>companies in Vietnam, such as Viettel </a:t>
            </a:r>
            <a:r>
              <a:rPr lang="en-US" dirty="0" smtClean="0"/>
              <a:t>Mobile and </a:t>
            </a:r>
            <a:r>
              <a:rPr lang="en-US" dirty="0"/>
              <a:t>Vietnam Mobile Telecom Services, provide the lowest data prices in the world at just </a:t>
            </a:r>
            <a:r>
              <a:rPr lang="en-US" dirty="0" smtClean="0"/>
              <a:t>over $3 </a:t>
            </a:r>
            <a:r>
              <a:rPr lang="en-US" dirty="0"/>
              <a:t>per gigabyte. </a:t>
            </a:r>
            <a:endParaRPr lang="en-US" dirty="0" smtClean="0"/>
          </a:p>
          <a:p>
            <a:r>
              <a:rPr lang="en-US" dirty="0" smtClean="0"/>
              <a:t>Vietnamese </a:t>
            </a:r>
            <a:r>
              <a:rPr lang="en-US" dirty="0"/>
              <a:t>are among the most prevalent watchers of videos on smartphones </a:t>
            </a:r>
            <a:r>
              <a:rPr lang="en-US" dirty="0" smtClean="0"/>
              <a:t>in the </a:t>
            </a:r>
            <a:r>
              <a:rPr lang="en-US" dirty="0"/>
              <a:t>world.</a:t>
            </a:r>
          </a:p>
        </p:txBody>
      </p:sp>
      <p:sp>
        <p:nvSpPr>
          <p:cNvPr id="4" name="Footer Placeholder 3"/>
          <p:cNvSpPr>
            <a:spLocks noGrp="1"/>
          </p:cNvSpPr>
          <p:nvPr>
            <p:ph type="ftr" sz="quarter" idx="11"/>
          </p:nvPr>
        </p:nvSpPr>
        <p:spPr/>
        <p:txBody>
          <a:bodyPr/>
          <a:lstStyle/>
          <a:p>
            <a:r>
              <a:rPr lang="en-IN" altLang="en-US" smtClean="0"/>
              <a:t>Copyright ©2017 Pearson Education, Limited</a:t>
            </a:r>
            <a:endParaRPr lang="en-US" altLang="en-US" dirty="0"/>
          </a:p>
        </p:txBody>
      </p:sp>
      <p:sp>
        <p:nvSpPr>
          <p:cNvPr id="6" name="Slide Number Placeholder 5"/>
          <p:cNvSpPr>
            <a:spLocks noGrp="1"/>
          </p:cNvSpPr>
          <p:nvPr>
            <p:ph type="sldNum" sz="quarter" idx="12"/>
          </p:nvPr>
        </p:nvSpPr>
        <p:spPr/>
        <p:txBody>
          <a:bodyPr/>
          <a:lstStyle/>
          <a:p>
            <a:r>
              <a:rPr lang="en-US" altLang="en-US" smtClean="0"/>
              <a:t>2-</a:t>
            </a:r>
            <a:fld id="{AF8761B6-DA32-4F47-9FFA-503C52D107AE}" type="slidenum">
              <a:rPr lang="en-US" altLang="en-US" smtClean="0"/>
              <a:pPr/>
              <a:t>34</a:t>
            </a:fld>
            <a:endParaRPr lang="en-US" altLang="en-US" dirty="0"/>
          </a:p>
        </p:txBody>
      </p:sp>
    </p:spTree>
    <p:extLst>
      <p:ext uri="{BB962C8B-B14F-4D97-AF65-F5344CB8AC3E}">
        <p14:creationId xmlns:p14="http://schemas.microsoft.com/office/powerpoint/2010/main" val="193321408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301752" y="304800"/>
            <a:ext cx="8686800" cy="993648"/>
          </a:xfrm>
        </p:spPr>
        <p:txBody>
          <a:bodyPr>
            <a:noAutofit/>
          </a:bodyPr>
          <a:lstStyle/>
          <a:p>
            <a:pPr eaLnBrk="1" hangingPunct="1">
              <a:defRPr/>
            </a:pPr>
            <a:r>
              <a:rPr lang="en-US" altLang="en-US" sz="3600" dirty="0" smtClean="0">
                <a:solidFill>
                  <a:schemeClr val="tx1"/>
                </a:solidFill>
                <a:latin typeface="Arial" charset="0"/>
                <a:ea typeface="+mj-ea"/>
                <a:cs typeface="Arial" charset="0"/>
              </a:rPr>
              <a:t>A Comprehensive Strategic-Management Model</a:t>
            </a:r>
          </a:p>
        </p:txBody>
      </p:sp>
      <p:sp>
        <p:nvSpPr>
          <p:cNvPr id="2" name="Footer Placeholder 1"/>
          <p:cNvSpPr>
            <a:spLocks noGrp="1"/>
          </p:cNvSpPr>
          <p:nvPr>
            <p:ph type="ftr" sz="quarter" idx="11"/>
          </p:nvPr>
        </p:nvSpPr>
        <p:spPr/>
        <p:txBody>
          <a:bodyPr/>
          <a:lstStyle/>
          <a:p>
            <a:r>
              <a:rPr lang="en-IN" smtClean="0"/>
              <a:t>Copyright ©2017 Pearson Education, Limited</a:t>
            </a:r>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1467771" y="1459194"/>
            <a:ext cx="5979857" cy="48654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Slide Number Placeholder 3"/>
          <p:cNvSpPr>
            <a:spLocks noGrp="1"/>
          </p:cNvSpPr>
          <p:nvPr>
            <p:ph type="sldNum" sz="quarter" idx="12"/>
          </p:nvPr>
        </p:nvSpPr>
        <p:spPr/>
        <p:txBody>
          <a:bodyPr/>
          <a:lstStyle/>
          <a:p>
            <a:r>
              <a:rPr lang="en-US" altLang="en-US" smtClean="0"/>
              <a:t>2-</a:t>
            </a:r>
            <a:fld id="{3EC50265-02C4-4CC8-AEFE-78F3B6D78154}" type="slidenum">
              <a:rPr lang="en-US" altLang="en-US" smtClean="0"/>
              <a:pPr/>
              <a:t>4</a:t>
            </a:fld>
            <a:endParaRPr lang="en-US" altLang="en-US" dirty="0"/>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pPr eaLnBrk="1" hangingPunct="1">
              <a:defRPr/>
            </a:pPr>
            <a:r>
              <a:rPr lang="en-US" altLang="en-US" dirty="0" smtClean="0">
                <a:solidFill>
                  <a:schemeClr val="tx1"/>
                </a:solidFill>
                <a:latin typeface="Arial" charset="0"/>
                <a:ea typeface="+mj-ea"/>
                <a:cs typeface="Arial" charset="0"/>
              </a:rPr>
              <a:t>Global/International Issues</a:t>
            </a:r>
          </a:p>
        </p:txBody>
      </p:sp>
      <p:sp>
        <p:nvSpPr>
          <p:cNvPr id="16386" name="Content Placeholder 2"/>
          <p:cNvSpPr>
            <a:spLocks noGrp="1"/>
          </p:cNvSpPr>
          <p:nvPr>
            <p:ph idx="1"/>
          </p:nvPr>
        </p:nvSpPr>
        <p:spPr/>
        <p:txBody>
          <a:bodyPr/>
          <a:lstStyle/>
          <a:p>
            <a:pPr marL="342900" indent="-342900" eaLnBrk="1" hangingPunct="1"/>
            <a:r>
              <a:rPr lang="en-US" altLang="en-US" sz="2800" dirty="0" smtClean="0">
                <a:solidFill>
                  <a:schemeClr val="tx1"/>
                </a:solidFill>
                <a:latin typeface="Arial" pitchFamily="34" charset="0"/>
                <a:cs typeface="Arial" pitchFamily="34" charset="0"/>
              </a:rPr>
              <a:t>The underpinnings of strategic management hinge on managers gaining an understanding of competitors, markets, prices, suppliers, distributors, governments, creditors, shareholders, and customers worldwide. </a:t>
            </a:r>
          </a:p>
          <a:p>
            <a:pPr marL="342900" indent="-342900" eaLnBrk="1" hangingPunct="1"/>
            <a:endParaRPr lang="en-US" altLang="en-US" sz="2800" dirty="0" smtClean="0">
              <a:solidFill>
                <a:schemeClr val="tx1"/>
              </a:solidFill>
              <a:latin typeface="Arial" pitchFamily="34" charset="0"/>
              <a:cs typeface="Arial" pitchFamily="34" charset="0"/>
            </a:endParaRPr>
          </a:p>
          <a:p>
            <a:pPr marL="342900" indent="-342900" eaLnBrk="1" hangingPunct="1"/>
            <a:r>
              <a:rPr lang="en-US" altLang="en-US" sz="2800" dirty="0" smtClean="0">
                <a:solidFill>
                  <a:schemeClr val="tx1"/>
                </a:solidFill>
                <a:latin typeface="Arial" pitchFamily="34" charset="0"/>
                <a:cs typeface="Arial" pitchFamily="34" charset="0"/>
              </a:rPr>
              <a:t>The price and quality of a firm</a:t>
            </a:r>
            <a:r>
              <a:rPr lang="en-US" altLang="en-US" sz="2800" dirty="0" smtClean="0"/>
              <a:t>’</a:t>
            </a:r>
            <a:r>
              <a:rPr lang="en-US" altLang="ja-JP" sz="2800" dirty="0" smtClean="0">
                <a:solidFill>
                  <a:schemeClr val="tx1"/>
                </a:solidFill>
                <a:latin typeface="Arial" pitchFamily="34" charset="0"/>
                <a:cs typeface="Arial" pitchFamily="34" charset="0"/>
              </a:rPr>
              <a:t>s products and services must be competitive on a worldwide basis, not just on a local basis.</a:t>
            </a:r>
            <a:endParaRPr lang="en-US" altLang="en-US" sz="2800" dirty="0" smtClean="0">
              <a:solidFill>
                <a:schemeClr val="tx1"/>
              </a:solidFill>
              <a:latin typeface="Arial" pitchFamily="34" charset="0"/>
              <a:cs typeface="Arial" pitchFamily="34" charset="0"/>
            </a:endParaRPr>
          </a:p>
        </p:txBody>
      </p:sp>
      <p:sp>
        <p:nvSpPr>
          <p:cNvPr id="2" name="Footer Placeholder 1"/>
          <p:cNvSpPr>
            <a:spLocks noGrp="1"/>
          </p:cNvSpPr>
          <p:nvPr>
            <p:ph type="ftr" sz="quarter" idx="11"/>
          </p:nvPr>
        </p:nvSpPr>
        <p:spPr/>
        <p:txBody>
          <a:bodyPr/>
          <a:lstStyle/>
          <a:p>
            <a:r>
              <a:rPr lang="en-IN" altLang="en-US" smtClean="0"/>
              <a:t>Copyright ©2017 Pearson Education, Limited</a:t>
            </a:r>
            <a:endParaRPr lang="en-US" altLang="en-US" dirty="0"/>
          </a:p>
        </p:txBody>
      </p:sp>
      <p:sp>
        <p:nvSpPr>
          <p:cNvPr id="4" name="Slide Number Placeholder 3"/>
          <p:cNvSpPr>
            <a:spLocks noGrp="1"/>
          </p:cNvSpPr>
          <p:nvPr>
            <p:ph type="sldNum" sz="quarter" idx="12"/>
          </p:nvPr>
        </p:nvSpPr>
        <p:spPr/>
        <p:txBody>
          <a:bodyPr/>
          <a:lstStyle/>
          <a:p>
            <a:r>
              <a:rPr lang="en-US" altLang="en-US" smtClean="0"/>
              <a:t>2-</a:t>
            </a:r>
            <a:fld id="{AF8761B6-DA32-4F47-9FFA-503C52D107AE}" type="slidenum">
              <a:rPr lang="en-US" altLang="en-US" smtClean="0"/>
              <a:pPr/>
              <a:t>5</a:t>
            </a:fld>
            <a:endParaRPr lang="en-US" altLang="en-US" dirty="0"/>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Nature of Doing Business Globally</a:t>
            </a:r>
            <a:endParaRPr lang="en-US" dirty="0"/>
          </a:p>
        </p:txBody>
      </p:sp>
      <p:sp>
        <p:nvSpPr>
          <p:cNvPr id="3" name="Content Placeholder 2"/>
          <p:cNvSpPr>
            <a:spLocks noGrp="1"/>
          </p:cNvSpPr>
          <p:nvPr>
            <p:ph idx="1"/>
          </p:nvPr>
        </p:nvSpPr>
        <p:spPr>
          <a:xfrm>
            <a:off x="457200" y="2286000"/>
            <a:ext cx="8229600" cy="3840163"/>
          </a:xfrm>
        </p:spPr>
        <p:txBody>
          <a:bodyPr/>
          <a:lstStyle/>
          <a:p>
            <a:r>
              <a:rPr lang="en-US" dirty="0"/>
              <a:t>Exports of goods and services from the United States account for only 13.5 percent of U.S. </a:t>
            </a:r>
            <a:r>
              <a:rPr lang="en-US" dirty="0" smtClean="0"/>
              <a:t>gross domestic product.</a:t>
            </a:r>
            <a:endParaRPr lang="en-US" dirty="0"/>
          </a:p>
        </p:txBody>
      </p:sp>
      <p:sp>
        <p:nvSpPr>
          <p:cNvPr id="4" name="Footer Placeholder 3"/>
          <p:cNvSpPr>
            <a:spLocks noGrp="1"/>
          </p:cNvSpPr>
          <p:nvPr>
            <p:ph type="ftr" sz="quarter" idx="11"/>
          </p:nvPr>
        </p:nvSpPr>
        <p:spPr/>
        <p:txBody>
          <a:bodyPr/>
          <a:lstStyle/>
          <a:p>
            <a:r>
              <a:rPr lang="en-IN" altLang="en-US" smtClean="0"/>
              <a:t>Copyright ©2017 Pearson Education, Limited</a:t>
            </a:r>
            <a:endParaRPr lang="en-US" altLang="en-US" dirty="0"/>
          </a:p>
        </p:txBody>
      </p:sp>
      <p:sp>
        <p:nvSpPr>
          <p:cNvPr id="6" name="Slide Number Placeholder 5"/>
          <p:cNvSpPr>
            <a:spLocks noGrp="1"/>
          </p:cNvSpPr>
          <p:nvPr>
            <p:ph type="sldNum" sz="quarter" idx="12"/>
          </p:nvPr>
        </p:nvSpPr>
        <p:spPr/>
        <p:txBody>
          <a:bodyPr/>
          <a:lstStyle/>
          <a:p>
            <a:r>
              <a:rPr lang="en-US" altLang="en-US" smtClean="0"/>
              <a:t>2-</a:t>
            </a:r>
            <a:fld id="{AF8761B6-DA32-4F47-9FFA-503C52D107AE}" type="slidenum">
              <a:rPr lang="en-US" altLang="en-US" smtClean="0"/>
              <a:pPr/>
              <a:t>6</a:t>
            </a:fld>
            <a:endParaRPr lang="en-US" altLang="en-US" dirty="0"/>
          </a:p>
        </p:txBody>
      </p:sp>
    </p:spTree>
    <p:extLst>
      <p:ext uri="{BB962C8B-B14F-4D97-AF65-F5344CB8AC3E}">
        <p14:creationId xmlns:p14="http://schemas.microsoft.com/office/powerpoint/2010/main" val="1140904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Globalization</a:t>
            </a:r>
            <a:endParaRPr lang="en-US" dirty="0"/>
          </a:p>
        </p:txBody>
      </p:sp>
      <p:sp>
        <p:nvSpPr>
          <p:cNvPr id="3" name="Content Placeholder 2"/>
          <p:cNvSpPr>
            <a:spLocks noGrp="1"/>
          </p:cNvSpPr>
          <p:nvPr>
            <p:ph idx="1"/>
          </p:nvPr>
        </p:nvSpPr>
        <p:spPr/>
        <p:txBody>
          <a:bodyPr>
            <a:normAutofit/>
          </a:bodyPr>
          <a:lstStyle/>
          <a:p>
            <a:r>
              <a:rPr lang="en-US" b="1" dirty="0" smtClean="0"/>
              <a:t>Globalization</a:t>
            </a:r>
          </a:p>
          <a:p>
            <a:pPr lvl="1"/>
            <a:r>
              <a:rPr lang="en-US" dirty="0"/>
              <a:t>process of doing business worldwide, so strategic decisions are </a:t>
            </a:r>
            <a:r>
              <a:rPr lang="en-US" dirty="0" smtClean="0"/>
              <a:t>made based </a:t>
            </a:r>
            <a:r>
              <a:rPr lang="en-US" dirty="0"/>
              <a:t>on global profitability of the firm rather than just domestic </a:t>
            </a:r>
            <a:r>
              <a:rPr lang="en-US" dirty="0" smtClean="0"/>
              <a:t>considerations</a:t>
            </a:r>
          </a:p>
          <a:p>
            <a:r>
              <a:rPr lang="en-US" b="1" dirty="0" smtClean="0"/>
              <a:t>Global Strategy</a:t>
            </a:r>
          </a:p>
          <a:p>
            <a:pPr lvl="1"/>
            <a:r>
              <a:rPr lang="en-US" dirty="0"/>
              <a:t>includes designing, producing, and marketing products with global </a:t>
            </a:r>
            <a:r>
              <a:rPr lang="en-US" dirty="0" smtClean="0"/>
              <a:t>needs in </a:t>
            </a:r>
            <a:r>
              <a:rPr lang="en-US" dirty="0"/>
              <a:t>mind, instead of considering individual countries </a:t>
            </a:r>
            <a:r>
              <a:rPr lang="en-US" dirty="0" smtClean="0"/>
              <a:t>alone</a:t>
            </a:r>
            <a:endParaRPr lang="en-US" dirty="0"/>
          </a:p>
        </p:txBody>
      </p:sp>
      <p:sp>
        <p:nvSpPr>
          <p:cNvPr id="4" name="Footer Placeholder 3"/>
          <p:cNvSpPr>
            <a:spLocks noGrp="1"/>
          </p:cNvSpPr>
          <p:nvPr>
            <p:ph type="ftr" sz="quarter" idx="11"/>
          </p:nvPr>
        </p:nvSpPr>
        <p:spPr/>
        <p:txBody>
          <a:bodyPr/>
          <a:lstStyle/>
          <a:p>
            <a:r>
              <a:rPr lang="en-IN" altLang="en-US" smtClean="0"/>
              <a:t>Copyright ©2017 Pearson Education, Limited</a:t>
            </a:r>
            <a:endParaRPr lang="en-US" altLang="en-US" dirty="0"/>
          </a:p>
        </p:txBody>
      </p:sp>
      <p:sp>
        <p:nvSpPr>
          <p:cNvPr id="6" name="Slide Number Placeholder 5"/>
          <p:cNvSpPr>
            <a:spLocks noGrp="1"/>
          </p:cNvSpPr>
          <p:nvPr>
            <p:ph type="sldNum" sz="quarter" idx="12"/>
          </p:nvPr>
        </p:nvSpPr>
        <p:spPr/>
        <p:txBody>
          <a:bodyPr/>
          <a:lstStyle/>
          <a:p>
            <a:r>
              <a:rPr lang="en-US" altLang="en-US" smtClean="0"/>
              <a:t>2-</a:t>
            </a:r>
            <a:fld id="{AF8761B6-DA32-4F47-9FFA-503C52D107AE}" type="slidenum">
              <a:rPr lang="en-US" altLang="en-US" smtClean="0"/>
              <a:pPr/>
              <a:t>7</a:t>
            </a:fld>
            <a:endParaRPr lang="en-US" altLang="en-US" dirty="0"/>
          </a:p>
        </p:txBody>
      </p:sp>
    </p:spTree>
    <p:extLst>
      <p:ext uri="{BB962C8B-B14F-4D97-AF65-F5344CB8AC3E}">
        <p14:creationId xmlns:p14="http://schemas.microsoft.com/office/powerpoint/2010/main" val="132164812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pPr eaLnBrk="1" hangingPunct="1">
              <a:defRPr/>
            </a:pPr>
            <a:r>
              <a:rPr lang="en-US" altLang="en-US" dirty="0" smtClean="0">
                <a:solidFill>
                  <a:schemeClr val="tx1"/>
                </a:solidFill>
                <a:latin typeface="Arial" charset="0"/>
                <a:ea typeface="+mj-ea"/>
                <a:cs typeface="Arial" charset="0"/>
              </a:rPr>
              <a:t>Multinational </a:t>
            </a:r>
            <a:r>
              <a:rPr lang="en-US" altLang="en-US" dirty="0" smtClean="0">
                <a:latin typeface="Arial" charset="0"/>
                <a:cs typeface="Arial" charset="0"/>
              </a:rPr>
              <a:t>Firm</a:t>
            </a:r>
            <a:r>
              <a:rPr lang="en-US" altLang="en-US" dirty="0" smtClean="0">
                <a:solidFill>
                  <a:schemeClr val="tx1"/>
                </a:solidFill>
                <a:latin typeface="Arial" charset="0"/>
                <a:ea typeface="+mj-ea"/>
                <a:cs typeface="Arial" charset="0"/>
              </a:rPr>
              <a:t>s</a:t>
            </a:r>
          </a:p>
        </p:txBody>
      </p:sp>
      <p:sp>
        <p:nvSpPr>
          <p:cNvPr id="21507" name="Content Placeholder 2"/>
          <p:cNvSpPr>
            <a:spLocks noGrp="1"/>
          </p:cNvSpPr>
          <p:nvPr>
            <p:ph idx="1"/>
          </p:nvPr>
        </p:nvSpPr>
        <p:spPr>
          <a:xfrm>
            <a:off x="457200" y="2438400"/>
            <a:ext cx="8229600" cy="3687763"/>
          </a:xfrm>
        </p:spPr>
        <p:txBody>
          <a:bodyPr/>
          <a:lstStyle/>
          <a:p>
            <a:pPr eaLnBrk="1" hangingPunct="1">
              <a:defRPr/>
            </a:pPr>
            <a:r>
              <a:rPr lang="en-US" altLang="en-US" sz="3600" b="1" dirty="0" smtClean="0">
                <a:solidFill>
                  <a:schemeClr val="tx1"/>
                </a:solidFill>
                <a:latin typeface="Arial" charset="0"/>
                <a:ea typeface="+mn-ea"/>
                <a:cs typeface="Arial" charset="0"/>
              </a:rPr>
              <a:t>Multinational Corporations</a:t>
            </a:r>
          </a:p>
          <a:p>
            <a:pPr eaLnBrk="1" hangingPunct="1">
              <a:defRPr/>
            </a:pPr>
            <a:endParaRPr lang="en-US" altLang="en-US" b="1" dirty="0" smtClean="0">
              <a:solidFill>
                <a:schemeClr val="tx1"/>
              </a:solidFill>
              <a:latin typeface="Arial" charset="0"/>
              <a:ea typeface="+mn-ea"/>
              <a:cs typeface="Arial" charset="0"/>
            </a:endParaRPr>
          </a:p>
          <a:p>
            <a:pPr lvl="1" eaLnBrk="1" hangingPunct="1">
              <a:defRPr/>
            </a:pPr>
            <a:r>
              <a:rPr lang="en-US" altLang="en-US" sz="3200" dirty="0" smtClean="0">
                <a:solidFill>
                  <a:schemeClr val="tx1"/>
                </a:solidFill>
                <a:latin typeface="Arial" charset="0"/>
                <a:ea typeface="+mn-ea"/>
                <a:cs typeface="Arial" charset="0"/>
              </a:rPr>
              <a:t>Organizations that conduct business operations across national borders</a:t>
            </a:r>
          </a:p>
        </p:txBody>
      </p:sp>
      <p:sp>
        <p:nvSpPr>
          <p:cNvPr id="2" name="Footer Placeholder 1"/>
          <p:cNvSpPr>
            <a:spLocks noGrp="1"/>
          </p:cNvSpPr>
          <p:nvPr>
            <p:ph type="ftr" sz="quarter" idx="11"/>
          </p:nvPr>
        </p:nvSpPr>
        <p:spPr/>
        <p:txBody>
          <a:bodyPr/>
          <a:lstStyle/>
          <a:p>
            <a:r>
              <a:rPr lang="en-IN" altLang="en-US" smtClean="0"/>
              <a:t>Copyright ©2017 Pearson Education, Limited</a:t>
            </a:r>
            <a:endParaRPr lang="en-US" altLang="en-US" dirty="0"/>
          </a:p>
        </p:txBody>
      </p:sp>
      <p:sp>
        <p:nvSpPr>
          <p:cNvPr id="4" name="Slide Number Placeholder 3"/>
          <p:cNvSpPr>
            <a:spLocks noGrp="1"/>
          </p:cNvSpPr>
          <p:nvPr>
            <p:ph type="sldNum" sz="quarter" idx="12"/>
          </p:nvPr>
        </p:nvSpPr>
        <p:spPr/>
        <p:txBody>
          <a:bodyPr/>
          <a:lstStyle/>
          <a:p>
            <a:r>
              <a:rPr lang="en-US" altLang="en-US" smtClean="0"/>
              <a:t>2-</a:t>
            </a:r>
            <a:fld id="{AF8761B6-DA32-4F47-9FFA-503C52D107AE}" type="slidenum">
              <a:rPr lang="en-US" altLang="en-US" smtClean="0"/>
              <a:pPr/>
              <a:t>8</a:t>
            </a:fld>
            <a:endParaRPr lang="en-US" altLang="en-US" dirty="0"/>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normAutofit/>
          </a:bodyPr>
          <a:lstStyle/>
          <a:p>
            <a:pPr eaLnBrk="1" hangingPunct="1">
              <a:defRPr/>
            </a:pPr>
            <a:r>
              <a:rPr lang="en-US" altLang="en-US" dirty="0" smtClean="0">
                <a:solidFill>
                  <a:schemeClr val="tx1"/>
                </a:solidFill>
                <a:latin typeface="Arial" charset="0"/>
                <a:ea typeface="+mj-ea"/>
                <a:cs typeface="Arial" charset="0"/>
              </a:rPr>
              <a:t>Advantages of Global Business</a:t>
            </a:r>
          </a:p>
        </p:txBody>
      </p:sp>
      <p:sp>
        <p:nvSpPr>
          <p:cNvPr id="21506" name="Content Placeholder 2"/>
          <p:cNvSpPr>
            <a:spLocks noGrp="1"/>
          </p:cNvSpPr>
          <p:nvPr>
            <p:ph idx="1"/>
          </p:nvPr>
        </p:nvSpPr>
        <p:spPr/>
        <p:txBody>
          <a:bodyPr>
            <a:normAutofit lnSpcReduction="10000"/>
          </a:bodyPr>
          <a:lstStyle/>
          <a:p>
            <a:pPr marL="514350" indent="-514350">
              <a:buFont typeface="+mj-lt"/>
              <a:buAutoNum type="arabicPeriod"/>
            </a:pPr>
            <a:r>
              <a:rPr lang="en-US" sz="2800" dirty="0" smtClean="0"/>
              <a:t>Firms </a:t>
            </a:r>
            <a:r>
              <a:rPr lang="en-US" sz="2800" dirty="0"/>
              <a:t>can gain new customers for their products.</a:t>
            </a:r>
          </a:p>
          <a:p>
            <a:pPr marL="514350" indent="-514350">
              <a:buFont typeface="+mj-lt"/>
              <a:buAutoNum type="arabicPeriod"/>
            </a:pPr>
            <a:r>
              <a:rPr lang="en-US" sz="2800" dirty="0" smtClean="0"/>
              <a:t>Foreign </a:t>
            </a:r>
            <a:r>
              <a:rPr lang="en-US" sz="2800" dirty="0"/>
              <a:t>operations can absorb excess capacity, reduce unit costs, and spread </a:t>
            </a:r>
            <a:r>
              <a:rPr lang="en-US" sz="2800" dirty="0" smtClean="0"/>
              <a:t>economic risks </a:t>
            </a:r>
            <a:r>
              <a:rPr lang="en-US" sz="2800" dirty="0"/>
              <a:t>over a wider number of markets.</a:t>
            </a:r>
          </a:p>
          <a:p>
            <a:pPr marL="514350" indent="-514350">
              <a:buFont typeface="+mj-lt"/>
              <a:buAutoNum type="arabicPeriod"/>
            </a:pPr>
            <a:r>
              <a:rPr lang="en-US" sz="2800" dirty="0" smtClean="0"/>
              <a:t>Foreign </a:t>
            </a:r>
            <a:r>
              <a:rPr lang="en-US" sz="2800" dirty="0"/>
              <a:t>operations can allow firms to establish low-cost production facilities in </a:t>
            </a:r>
            <a:r>
              <a:rPr lang="en-US" sz="2800" dirty="0" smtClean="0"/>
              <a:t>locations close </a:t>
            </a:r>
            <a:r>
              <a:rPr lang="en-US" sz="2800" dirty="0"/>
              <a:t>to raw materials or cheap labor.</a:t>
            </a:r>
          </a:p>
          <a:p>
            <a:pPr marL="514350" indent="-514350">
              <a:buFont typeface="+mj-lt"/>
              <a:buAutoNum type="arabicPeriod"/>
            </a:pPr>
            <a:r>
              <a:rPr lang="en-US" sz="2800" dirty="0" smtClean="0"/>
              <a:t>Competitors </a:t>
            </a:r>
            <a:r>
              <a:rPr lang="en-US" sz="2800" dirty="0"/>
              <a:t>in foreign markets may not exist, or competition may be less intense than </a:t>
            </a:r>
            <a:r>
              <a:rPr lang="en-US" sz="2800" dirty="0" smtClean="0"/>
              <a:t>in domestic </a:t>
            </a:r>
            <a:r>
              <a:rPr lang="en-US" sz="2800" dirty="0"/>
              <a:t>markets.</a:t>
            </a:r>
            <a:endParaRPr lang="en-US" altLang="en-US" sz="2800" dirty="0" smtClean="0">
              <a:solidFill>
                <a:schemeClr val="tx1"/>
              </a:solidFill>
              <a:latin typeface="Arial" pitchFamily="34" charset="0"/>
              <a:cs typeface="Arial" pitchFamily="34" charset="0"/>
            </a:endParaRPr>
          </a:p>
        </p:txBody>
      </p:sp>
      <p:sp>
        <p:nvSpPr>
          <p:cNvPr id="2" name="Footer Placeholder 1"/>
          <p:cNvSpPr>
            <a:spLocks noGrp="1"/>
          </p:cNvSpPr>
          <p:nvPr>
            <p:ph type="ftr" sz="quarter" idx="11"/>
          </p:nvPr>
        </p:nvSpPr>
        <p:spPr/>
        <p:txBody>
          <a:bodyPr/>
          <a:lstStyle/>
          <a:p>
            <a:r>
              <a:rPr lang="en-IN" altLang="en-US" smtClean="0"/>
              <a:t>Copyright ©2017 Pearson Education, Limited</a:t>
            </a:r>
            <a:endParaRPr lang="en-US" altLang="en-US" dirty="0"/>
          </a:p>
        </p:txBody>
      </p:sp>
      <p:sp>
        <p:nvSpPr>
          <p:cNvPr id="4" name="Slide Number Placeholder 3"/>
          <p:cNvSpPr>
            <a:spLocks noGrp="1"/>
          </p:cNvSpPr>
          <p:nvPr>
            <p:ph type="sldNum" sz="quarter" idx="12"/>
          </p:nvPr>
        </p:nvSpPr>
        <p:spPr/>
        <p:txBody>
          <a:bodyPr/>
          <a:lstStyle/>
          <a:p>
            <a:r>
              <a:rPr lang="en-US" altLang="en-US" smtClean="0"/>
              <a:t>2-</a:t>
            </a:r>
            <a:fld id="{AF8761B6-DA32-4F47-9FFA-503C52D107AE}" type="slidenum">
              <a:rPr lang="en-US" altLang="en-US" smtClean="0"/>
              <a:pPr/>
              <a:t>9</a:t>
            </a:fld>
            <a:endParaRPr lang="en-US" altLang="en-US" dirty="0"/>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1_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2658</TotalTime>
  <Words>3249</Words>
  <Application>Microsoft Office PowerPoint</Application>
  <PresentationFormat>On-screen Show (4:3)</PresentationFormat>
  <Paragraphs>280</Paragraphs>
  <Slides>34</Slides>
  <Notes>28</Notes>
  <HiddenSlides>0</HiddenSlides>
  <MMClips>0</MMClips>
  <ScaleCrop>false</ScaleCrop>
  <HeadingPairs>
    <vt:vector size="4" baseType="variant">
      <vt:variant>
        <vt:lpstr>Theme</vt:lpstr>
      </vt:variant>
      <vt:variant>
        <vt:i4>1</vt:i4>
      </vt:variant>
      <vt:variant>
        <vt:lpstr>Slide Titles</vt:lpstr>
      </vt:variant>
      <vt:variant>
        <vt:i4>34</vt:i4>
      </vt:variant>
    </vt:vector>
  </HeadingPairs>
  <TitlesOfParts>
    <vt:vector size="35" baseType="lpstr">
      <vt:lpstr>1_template</vt:lpstr>
      <vt:lpstr>Outside–USA Strategic Planning</vt:lpstr>
      <vt:lpstr>Learning Objectives</vt:lpstr>
      <vt:lpstr>Learning Objectives (cont.)</vt:lpstr>
      <vt:lpstr>A Comprehensive Strategic-Management Model</vt:lpstr>
      <vt:lpstr>Global/International Issues</vt:lpstr>
      <vt:lpstr>The Nature of Doing Business Globally</vt:lpstr>
      <vt:lpstr>Globalization</vt:lpstr>
      <vt:lpstr>Multinational Firms</vt:lpstr>
      <vt:lpstr>Advantages of Global Business</vt:lpstr>
      <vt:lpstr>Advantages of Global Business</vt:lpstr>
      <vt:lpstr>Disadvantages of Global Business</vt:lpstr>
      <vt:lpstr>The Global Challenge</vt:lpstr>
      <vt:lpstr>Corporate Tax Rates Across  Countries in 2015</vt:lpstr>
      <vt:lpstr>Corporate Tax Rates Across  Countries in 2015 (cont.)</vt:lpstr>
      <vt:lpstr>American Versus Foreign Business Culture</vt:lpstr>
      <vt:lpstr>Cultural Pitfalls to Avoid to be a  Better Manager</vt:lpstr>
      <vt:lpstr>Cultural Differences between U.S. and Foreign Managers</vt:lpstr>
      <vt:lpstr>Cultural Differences between U.S. and Foreign Managers</vt:lpstr>
      <vt:lpstr>Cultural Differences between U.S. and Foreign Managers</vt:lpstr>
      <vt:lpstr>Cultural Differences between U.S. and Foreign Managers</vt:lpstr>
      <vt:lpstr>Communication Differences Across Countries</vt:lpstr>
      <vt:lpstr>Mexico’s Business Culture</vt:lpstr>
      <vt:lpstr>Japan’s Business Culture</vt:lpstr>
      <vt:lpstr>China’s Business Culture</vt:lpstr>
      <vt:lpstr>India’s Business Culture</vt:lpstr>
      <vt:lpstr>India’s Business Culture</vt:lpstr>
      <vt:lpstr>Business Climate Across Countries</vt:lpstr>
      <vt:lpstr>Africa’s Business Climate</vt:lpstr>
      <vt:lpstr>China’s Business Climate</vt:lpstr>
      <vt:lpstr>Indonesia’s Business Climate</vt:lpstr>
      <vt:lpstr>India’s Business Climate</vt:lpstr>
      <vt:lpstr>Japan’s Business Climate</vt:lpstr>
      <vt:lpstr>Mexico’s Business Climate</vt:lpstr>
      <vt:lpstr>Vietnam’s Business Climate</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Bcox</dc:creator>
  <cp:lastModifiedBy>sameerjena</cp:lastModifiedBy>
  <cp:revision>148</cp:revision>
  <dcterms:created xsi:type="dcterms:W3CDTF">2013-12-15T16:12:27Z</dcterms:created>
  <dcterms:modified xsi:type="dcterms:W3CDTF">2016-07-28T21:49:03Z</dcterms:modified>
</cp:coreProperties>
</file>