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9"/>
  </p:notesMasterIdLst>
  <p:sldIdLst>
    <p:sldId id="256" r:id="rId2"/>
    <p:sldId id="265" r:id="rId3"/>
    <p:sldId id="258" r:id="rId4"/>
    <p:sldId id="263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40"/>
    <a:srgbClr val="002052"/>
    <a:srgbClr val="041A45"/>
    <a:srgbClr val="042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B4093-E4A7-4B1A-B0D5-E92E8E152F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5E0FD-26CD-43D6-8132-636189683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1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51C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188422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8831470" cy="2926080"/>
          </a:xfrm>
        </p:spPr>
        <p:txBody>
          <a:bodyPr anchor="b">
            <a:normAutofit/>
          </a:bodyPr>
          <a:lstStyle>
            <a:lvl1pPr algn="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9980" y="3980470"/>
            <a:ext cx="8831470" cy="138816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69E04C-CBE8-4F5F-97DE-28D5A84094A7}"/>
              </a:ext>
            </a:extLst>
          </p:cNvPr>
          <p:cNvCxnSpPr/>
          <p:nvPr/>
        </p:nvCxnSpPr>
        <p:spPr>
          <a:xfrm>
            <a:off x="198120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E591549-0A79-4CEB-93D5-F8BEAC89D2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2633" y="188423"/>
            <a:ext cx="1653147" cy="156486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444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0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9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9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bg>
      <p:bgPr>
        <a:solidFill>
          <a:srgbClr val="051C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188422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630168"/>
            <a:ext cx="10652760" cy="2926080"/>
          </a:xfrm>
          <a:solidFill>
            <a:schemeClr val="bg1"/>
          </a:solidFill>
        </p:spPr>
        <p:txBody>
          <a:bodyPr anchor="b">
            <a:normAutofit/>
          </a:bodyPr>
          <a:lstStyle>
            <a:lvl1pPr algn="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Worldwide Phone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69E04C-CBE8-4F5F-97DE-28D5A84094A7}"/>
              </a:ext>
            </a:extLst>
          </p:cNvPr>
          <p:cNvCxnSpPr/>
          <p:nvPr/>
        </p:nvCxnSpPr>
        <p:spPr>
          <a:xfrm>
            <a:off x="198120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D041548-2F49-4D9B-A4BB-37C92E5436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2633" y="188423"/>
            <a:ext cx="1653147" cy="156486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264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8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15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Worldwide Phone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2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4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3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9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1C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188423"/>
            <a:ext cx="11724640" cy="636477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8876217" cy="1356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1" y="2057400"/>
            <a:ext cx="8873836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9"/>
            <a:ext cx="1032167" cy="328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10/5/2021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5274" y="6237684"/>
            <a:ext cx="7661564" cy="314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Worldwide Phone Systems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1677" y="6237684"/>
            <a:ext cx="952398" cy="314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A2EA1F7-87E3-483C-A682-F1997D6D3D5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D5F1C7-324B-4376-9F15-EDE810C0915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2633" y="188423"/>
            <a:ext cx="1653147" cy="156486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30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2E02-509F-484E-AD29-D4B2779F5C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New Holiday Policy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3BFE15-B10F-456A-B953-95292B5A84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6DEA-52F6-4508-B575-3DFBBB54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65E88-0A80-40DB-8FA1-36E7FCE0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EFABA-9A1E-4959-8003-854E739E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1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E6608-25B9-4E5E-82B8-1D1C5A498BBD}"/>
              </a:ext>
            </a:extLst>
          </p:cNvPr>
          <p:cNvSpPr/>
          <p:nvPr/>
        </p:nvSpPr>
        <p:spPr>
          <a:xfrm>
            <a:off x="1109980" y="6304457"/>
            <a:ext cx="1069848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BD4A28C5-F39E-409A-AF35-3F749FEF0F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5357417" y="982980"/>
            <a:ext cx="5897880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9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2E02-509F-484E-AD29-D4B2779F5C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New Holiday Policy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6DEA-52F6-4508-B575-3DFBBB541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65E88-0A80-40DB-8FA1-36E7FCE0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EFABA-9A1E-4959-8003-854E739E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FE6608-25B9-4E5E-82B8-1D1C5A498BBD}"/>
              </a:ext>
            </a:extLst>
          </p:cNvPr>
          <p:cNvSpPr/>
          <p:nvPr/>
        </p:nvSpPr>
        <p:spPr>
          <a:xfrm>
            <a:off x="1109980" y="6304457"/>
            <a:ext cx="10698480" cy="18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 up of text on a white background&#10;&#10;Description generated with very high confidence">
            <a:extLst>
              <a:ext uri="{FF2B5EF4-FFF2-40B4-BE49-F238E27FC236}">
                <a16:creationId xmlns:a16="http://schemas.microsoft.com/office/drawing/2014/main" id="{BD4A28C5-F39E-409A-AF35-3F749FEF0F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0000">
            <a:off x="680610" y="622042"/>
            <a:ext cx="5897880" cy="393192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4879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485F6-98D6-47E3-97B2-AD9FE6723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Diverse Workforce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4E0D3-4183-49C1-B881-50783D398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Our workforce has grown more diverse over the six years.</a:t>
            </a:r>
          </a:p>
          <a:p>
            <a:pPr lvl="1"/>
            <a:r>
              <a:rPr lang="en-US" sz="2400" dirty="0"/>
              <a:t>Different religious holidays</a:t>
            </a:r>
          </a:p>
          <a:p>
            <a:pPr lvl="1"/>
            <a:r>
              <a:rPr lang="en-US" sz="2400" dirty="0"/>
              <a:t>Different religious and cultural traditions</a:t>
            </a:r>
          </a:p>
          <a:p>
            <a:r>
              <a:rPr lang="en-US" sz="2800" dirty="0"/>
              <a:t>As a company, we need to acknowledge this and celebrate our differences.</a:t>
            </a:r>
          </a:p>
          <a:p>
            <a:r>
              <a:rPr lang="en-US" sz="2800" dirty="0"/>
              <a:t>Effective immediately:</a:t>
            </a:r>
          </a:p>
          <a:p>
            <a:pPr lvl="1"/>
            <a:r>
              <a:rPr lang="en-US" sz="2400" dirty="0"/>
              <a:t>All employees will have 5 fixed holidays</a:t>
            </a:r>
          </a:p>
          <a:p>
            <a:pPr lvl="1"/>
            <a:r>
              <a:rPr lang="en-US" sz="2400" dirty="0"/>
              <a:t>Employees can choose 5 additional, floating holidays from a 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3D41D-372A-488C-BEB3-039F251EE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1304D-368C-449C-89B5-28E3E6039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F9130-06F1-4EDA-BD39-404ACC90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4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D7AFB-5FAB-4D08-B41F-AA7E4A8F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Five Fixed Holidays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1357C16-8AB3-4719-89CF-87A14310E1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592330"/>
              </p:ext>
            </p:extLst>
          </p:nvPr>
        </p:nvGraphicFramePr>
        <p:xfrm>
          <a:off x="1142996" y="1287780"/>
          <a:ext cx="7921753" cy="48006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199230016"/>
                    </a:ext>
                  </a:extLst>
                </a:gridCol>
                <a:gridCol w="2591118">
                  <a:extLst>
                    <a:ext uri="{9D8B030D-6E8A-4147-A177-3AD203B41FA5}">
                      <a16:colId xmlns:a16="http://schemas.microsoft.com/office/drawing/2014/main" val="660658618"/>
                    </a:ext>
                  </a:extLst>
                </a:gridCol>
                <a:gridCol w="3684715">
                  <a:extLst>
                    <a:ext uri="{9D8B030D-6E8A-4147-A177-3AD203B41FA5}">
                      <a16:colId xmlns:a16="http://schemas.microsoft.com/office/drawing/2014/main" val="2999219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8802018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New Year’s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January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139437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Memorial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Last Monday in May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457987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Independence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July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6665726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Labor Day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First Monday in September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456601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 dpi="0"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Thanksgiving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4th Thursday in November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5656879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6E980-48FD-4097-A299-7B29038A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56FDCB-AADF-448C-AC78-481BC2858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7B70B-897C-4339-9980-526A13B51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29247-DB5A-49A8-95F8-030BBAB7F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Choose Five </a:t>
            </a:r>
            <a:r>
              <a:rPr lang="en-US" dirty="0"/>
              <a:t>Floating Holidays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EDD0F-A4BF-4864-8E23-70068065ED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Martin Luther King, Jr. Day: third Monday in January</a:t>
            </a:r>
          </a:p>
          <a:p>
            <a:r>
              <a:rPr lang="en-US" sz="2400" dirty="0"/>
              <a:t>President’s Day: third Monday in February</a:t>
            </a:r>
          </a:p>
          <a:p>
            <a:r>
              <a:rPr lang="en-US" sz="2400" dirty="0"/>
              <a:t>Passover (1 or 2 days)</a:t>
            </a:r>
          </a:p>
          <a:p>
            <a:r>
              <a:rPr lang="en-US" sz="2400" dirty="0"/>
              <a:t>Rosh Hashanah (1 day)</a:t>
            </a:r>
          </a:p>
          <a:p>
            <a:r>
              <a:rPr lang="en-US" sz="2400" dirty="0"/>
              <a:t>Yom Kippur (1 day)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32AA5EE-F173-4538-8FA6-00D1BB2C14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Ramadan (2 days)</a:t>
            </a:r>
          </a:p>
          <a:p>
            <a:r>
              <a:rPr lang="en-US" sz="2400" dirty="0"/>
              <a:t>Veteran’s Day: November 11</a:t>
            </a:r>
          </a:p>
          <a:p>
            <a:r>
              <a:rPr lang="en-US" sz="2400" dirty="0"/>
              <a:t>Friday after Thanksgiving</a:t>
            </a:r>
          </a:p>
          <a:p>
            <a:r>
              <a:rPr lang="en-US" sz="2400" dirty="0"/>
              <a:t>Christmas Eve: December 24 </a:t>
            </a:r>
          </a:p>
          <a:p>
            <a:r>
              <a:rPr lang="en-US" sz="2400" dirty="0"/>
              <a:t>Christmas Day: December 25 </a:t>
            </a:r>
          </a:p>
          <a:p>
            <a:r>
              <a:rPr lang="en-US" sz="2400" dirty="0"/>
              <a:t>Sixth day of Kwanzaa/New Year’s Eve: December 31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BAA3C-5FD7-4977-8993-973B6801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E76ED-7C44-466B-ABAF-77048C4D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7628B-7EB0-47EF-9737-F6FA936D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5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2E6476-98EF-4258-B771-8924FD83A609}"/>
              </a:ext>
            </a:extLst>
          </p:cNvPr>
          <p:cNvSpPr/>
          <p:nvPr/>
        </p:nvSpPr>
        <p:spPr>
          <a:xfrm>
            <a:off x="1142996" y="5770611"/>
            <a:ext cx="5669280" cy="45720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More dates might be added depending on employee needs.</a:t>
            </a:r>
          </a:p>
        </p:txBody>
      </p:sp>
    </p:spTree>
    <p:extLst>
      <p:ext uri="{BB962C8B-B14F-4D97-AF65-F5344CB8AC3E}">
        <p14:creationId xmlns:p14="http://schemas.microsoft.com/office/powerpoint/2010/main" val="42296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5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447A8-0638-4E76-B46E-CA756705E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7500-06EB-44AA-B9AB-318B71C397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Floating holiday requests:</a:t>
            </a:r>
          </a:p>
          <a:p>
            <a:pPr lvl="1"/>
            <a:r>
              <a:rPr lang="en-US" dirty="0"/>
              <a:t>First come, first served</a:t>
            </a:r>
          </a:p>
          <a:p>
            <a:pPr lvl="1"/>
            <a:r>
              <a:rPr lang="en-US" dirty="0"/>
              <a:t>Submit at least 60 days prior to the holiday</a:t>
            </a:r>
          </a:p>
          <a:p>
            <a:r>
              <a:rPr lang="en-US" dirty="0"/>
              <a:t>Floating holiday requests subject to:</a:t>
            </a:r>
          </a:p>
          <a:p>
            <a:pPr lvl="1"/>
            <a:r>
              <a:rPr lang="en-US" dirty="0"/>
              <a:t>Department head approval</a:t>
            </a:r>
          </a:p>
          <a:p>
            <a:pPr lvl="1"/>
            <a:r>
              <a:rPr lang="en-US" dirty="0"/>
              <a:t>Staffing availability</a:t>
            </a:r>
          </a:p>
          <a:p>
            <a:r>
              <a:rPr lang="en-US" dirty="0"/>
              <a:t>HR will handle any conflicts</a:t>
            </a:r>
          </a:p>
        </p:txBody>
      </p:sp>
      <p:pic>
        <p:nvPicPr>
          <p:cNvPr id="9" name="Content Placeholder 8" descr="Image of the number sixty">
            <a:extLst>
              <a:ext uri="{FF2B5EF4-FFF2-40B4-BE49-F238E27FC236}">
                <a16:creationId xmlns:a16="http://schemas.microsoft.com/office/drawing/2014/main" id="{C9F10781-C56E-4823-8292-197DC48E6C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354" y="2819870"/>
            <a:ext cx="3436754" cy="24977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DE9EF-F31D-48E6-A3E4-DF152F60A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E02C5-3A41-448D-988E-196EF85A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4207F-1FCD-4B12-806F-E1A66A5AF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7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7A829A-9B7B-41F4-8317-A95167F5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10/5/2021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500DAF-2D49-443A-8DA1-4CAC2EBF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Phone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16794-521D-4FA0-8F7C-20EDFEED8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EA1F7-87E3-483C-A682-F1997D6D3D5D}" type="slidenum">
              <a:rPr lang="en-US" smtClean="0"/>
              <a:t>7</a:t>
            </a:fld>
            <a:endParaRPr lang="en-US"/>
          </a:p>
        </p:txBody>
      </p:sp>
      <p:pic>
        <p:nvPicPr>
          <p:cNvPr id="5" name="Support_PPT_2_Sayings">
            <a:hlinkClick r:id="" action="ppaction://media"/>
            <a:extLst>
              <a:ext uri="{FF2B5EF4-FFF2-40B4-BE49-F238E27FC236}">
                <a16:creationId xmlns:a16="http://schemas.microsoft.com/office/drawing/2014/main" id="{A7485BE3-B36D-4424-B947-DFF841F45C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Support_PPT_2_Logo</Template>
  <TotalTime>964</TotalTime>
  <Words>253</Words>
  <Application>Microsoft Office PowerPoint</Application>
  <PresentationFormat>Widescreen</PresentationFormat>
  <Paragraphs>66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Corbel</vt:lpstr>
      <vt:lpstr>Basis</vt:lpstr>
      <vt:lpstr>New Holiday Policy</vt:lpstr>
      <vt:lpstr>New Holiday Policy</vt:lpstr>
      <vt:lpstr>Diverse Workforce</vt:lpstr>
      <vt:lpstr>Five Fixed Holidays</vt:lpstr>
      <vt:lpstr>Choose Five Floating Holidays</vt:lpstr>
      <vt:lpstr>More Details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Workforce Planning Analyst for Verizon</dc:title>
  <dc:creator>Your Name</dc:creator>
  <cp:lastModifiedBy>Katherine T. Pinard</cp:lastModifiedBy>
  <cp:revision>43</cp:revision>
  <dcterms:created xsi:type="dcterms:W3CDTF">2018-05-03T18:28:40Z</dcterms:created>
  <dcterms:modified xsi:type="dcterms:W3CDTF">2018-11-01T01:28:54Z</dcterms:modified>
</cp:coreProperties>
</file>