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71" r:id="rId6"/>
    <p:sldId id="272" r:id="rId7"/>
    <p:sldId id="273" r:id="rId8"/>
    <p:sldId id="270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8693781-AFA6-43C6-B3F4-B0CF74C54A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Operation Give Back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ADB55-C5A0-45D6-BD52-F4DEBBACF7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1CD00-7C45-4598-8249-9050C612BD75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3C8C80-4FAE-4D66-A726-9E414FE963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AE8A2C-9CAE-4C23-8C16-254E8755054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47F5B-0F38-4270-849A-1DB13EC49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4839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Operation Give Back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6F711-E7D3-4DAD-9E3F-869134E1223E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5B849-721E-408E-BB54-BE6DCC93C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5972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81400" y="5104986"/>
            <a:ext cx="8288629" cy="1536958"/>
          </a:xfrm>
        </p:spPr>
        <p:txBody>
          <a:bodyPr anchor="b"/>
          <a:lstStyle>
            <a:lvl1pPr algn="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84861"/>
            <a:ext cx="3581400" cy="957083"/>
          </a:xfrm>
        </p:spPr>
        <p:txBody>
          <a:bodyPr anchor="b"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3943" y="6459382"/>
            <a:ext cx="2743200" cy="365125"/>
          </a:xfrm>
        </p:spPr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3359" y="6459382"/>
            <a:ext cx="4829576" cy="365125"/>
          </a:xfrm>
        </p:spPr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04857" y="6459382"/>
            <a:ext cx="2743200" cy="365125"/>
          </a:xfrm>
        </p:spPr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33D934-8333-4575-9A8B-DC5234F6ABE9}"/>
              </a:ext>
            </a:extLst>
          </p:cNvPr>
          <p:cNvSpPr/>
          <p:nvPr/>
        </p:nvSpPr>
        <p:spPr>
          <a:xfrm>
            <a:off x="0" y="0"/>
            <a:ext cx="12186294" cy="469005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4E0FAE-DEF0-4133-A041-81F1F72F1E7D}"/>
              </a:ext>
            </a:extLst>
          </p:cNvPr>
          <p:cNvSpPr/>
          <p:nvPr/>
        </p:nvSpPr>
        <p:spPr>
          <a:xfrm>
            <a:off x="0" y="0"/>
            <a:ext cx="12186294" cy="4690056"/>
          </a:xfrm>
          <a:custGeom>
            <a:avLst/>
            <a:gdLst>
              <a:gd name="connsiteX0" fmla="*/ 1172514 w 12167244"/>
              <a:gd name="connsiteY0" fmla="*/ 0 h 4690056"/>
              <a:gd name="connsiteX1" fmla="*/ 3537362 w 12167244"/>
              <a:gd name="connsiteY1" fmla="*/ 0 h 4690056"/>
              <a:gd name="connsiteX2" fmla="*/ 3537362 w 12167244"/>
              <a:gd name="connsiteY2" fmla="*/ 1172514 h 4690056"/>
              <a:gd name="connsiteX3" fmla="*/ 4709876 w 12167244"/>
              <a:gd name="connsiteY3" fmla="*/ 1172514 h 4690056"/>
              <a:gd name="connsiteX4" fmla="*/ 4709876 w 12167244"/>
              <a:gd name="connsiteY4" fmla="*/ 1174596 h 4690056"/>
              <a:gd name="connsiteX5" fmla="*/ 12167244 w 12167244"/>
              <a:gd name="connsiteY5" fmla="*/ 1174596 h 4690056"/>
              <a:gd name="connsiteX6" fmla="*/ 12167244 w 12167244"/>
              <a:gd name="connsiteY6" fmla="*/ 3515460 h 4690056"/>
              <a:gd name="connsiteX7" fmla="*/ 4709876 w 12167244"/>
              <a:gd name="connsiteY7" fmla="*/ 3515460 h 4690056"/>
              <a:gd name="connsiteX8" fmla="*/ 4709876 w 12167244"/>
              <a:gd name="connsiteY8" fmla="*/ 3517542 h 4690056"/>
              <a:gd name="connsiteX9" fmla="*/ 3537362 w 12167244"/>
              <a:gd name="connsiteY9" fmla="*/ 3517542 h 4690056"/>
              <a:gd name="connsiteX10" fmla="*/ 3537362 w 12167244"/>
              <a:gd name="connsiteY10" fmla="*/ 4690056 h 4690056"/>
              <a:gd name="connsiteX11" fmla="*/ 1172514 w 12167244"/>
              <a:gd name="connsiteY11" fmla="*/ 4690056 h 4690056"/>
              <a:gd name="connsiteX12" fmla="*/ 1172514 w 12167244"/>
              <a:gd name="connsiteY12" fmla="*/ 3517542 h 4690056"/>
              <a:gd name="connsiteX13" fmla="*/ 0 w 12167244"/>
              <a:gd name="connsiteY13" fmla="*/ 3517542 h 4690056"/>
              <a:gd name="connsiteX14" fmla="*/ 0 w 12167244"/>
              <a:gd name="connsiteY14" fmla="*/ 1172514 h 4690056"/>
              <a:gd name="connsiteX15" fmla="*/ 1172514 w 12167244"/>
              <a:gd name="connsiteY15" fmla="*/ 1172514 h 469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67244" h="4690056">
                <a:moveTo>
                  <a:pt x="1172514" y="0"/>
                </a:moveTo>
                <a:lnTo>
                  <a:pt x="3537362" y="0"/>
                </a:lnTo>
                <a:lnTo>
                  <a:pt x="3537362" y="1172514"/>
                </a:lnTo>
                <a:lnTo>
                  <a:pt x="4709876" y="1172514"/>
                </a:lnTo>
                <a:lnTo>
                  <a:pt x="4709876" y="1174596"/>
                </a:lnTo>
                <a:lnTo>
                  <a:pt x="12167244" y="1174596"/>
                </a:lnTo>
                <a:lnTo>
                  <a:pt x="12167244" y="3515460"/>
                </a:lnTo>
                <a:lnTo>
                  <a:pt x="4709876" y="3515460"/>
                </a:lnTo>
                <a:lnTo>
                  <a:pt x="4709876" y="3517542"/>
                </a:lnTo>
                <a:lnTo>
                  <a:pt x="3537362" y="3517542"/>
                </a:lnTo>
                <a:lnTo>
                  <a:pt x="3537362" y="4690056"/>
                </a:lnTo>
                <a:lnTo>
                  <a:pt x="1172514" y="4690056"/>
                </a:lnTo>
                <a:lnTo>
                  <a:pt x="1172514" y="3517542"/>
                </a:lnTo>
                <a:lnTo>
                  <a:pt x="0" y="3517542"/>
                </a:lnTo>
                <a:lnTo>
                  <a:pt x="0" y="1172514"/>
                </a:lnTo>
                <a:lnTo>
                  <a:pt x="1172514" y="1172514"/>
                </a:lnTo>
                <a:close/>
              </a:path>
            </a:pathLst>
          </a:custGeom>
          <a:solidFill>
            <a:srgbClr val="94A3B4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6600" dirty="0">
                <a:latin typeface="Bernard MT Condensed" panose="02050806060905020404" pitchFamily="18" charset="0"/>
              </a:rPr>
              <a:t>Windsor Veterinarian Hospital</a:t>
            </a:r>
            <a:endParaRPr lang="en-US" sz="11500" dirty="0"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794746"/>
      </p:ext>
    </p:extLst>
  </p:cSld>
  <p:clrMapOvr>
    <a:masterClrMapping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025FB-F5BB-49BB-BE74-6E666053A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C00A27-6A13-433D-B66E-7841D782C4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E24EAD-A650-4D56-933E-05555C404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4A6EC-98EB-4076-8906-88D83631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9824A-EABB-4AF6-8256-A7816D8E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C19970-A432-4D7C-99CE-F2D009466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6042"/>
      </p:ext>
    </p:extLst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7EBF5-1D09-4F10-A3B1-EAF41CC7C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A17DBA-BC10-4E0D-9660-E349326708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7F24B-5A72-4C06-B94D-42FD847CE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2A8C9-AFFC-4D96-A2E2-60B664AF3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08E3A-4849-4880-9798-DB0E54B7F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7919"/>
      </p:ext>
    </p:extLst>
  </p:cSld>
  <p:clrMapOvr>
    <a:masterClrMapping/>
  </p:clrMapOvr>
  <p:transition>
    <p:pull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ACA52-6F61-47BD-BFE5-A5FAFEF281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6C4F21-9314-43AB-B4DD-B35FB3592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9DD46-416C-4604-B5AC-57BE4C449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5C5FE-6023-4EF4-AE77-1D92B7E85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A0502-2D12-4A45-B385-7C7D7596B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95496"/>
      </p:ext>
    </p:extLst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C855335-B1E2-4D19-8B0E-C95F04D75D0C}"/>
              </a:ext>
            </a:extLst>
          </p:cNvPr>
          <p:cNvSpPr/>
          <p:nvPr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7588"/>
            <a:ext cx="10515600" cy="424513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566E177-0FF0-4BAC-B2B9-993557C08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99320" y="6416675"/>
            <a:ext cx="1554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3/18/2021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FA07E97-656A-4525-9E2D-3949DD2E2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41328" y="6416675"/>
            <a:ext cx="75435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Give Back Days at WVH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5A3D6A7-4348-4D0E-9308-8AC22AD6E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416675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8389C0-0663-4371-825F-BC06BA295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0163327"/>
      </p:ext>
    </p:extLst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CFCE7E-EAA8-42FA-B624-8B666429C7B6}"/>
              </a:ext>
            </a:extLst>
          </p:cNvPr>
          <p:cNvSpPr/>
          <p:nvPr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CBBD644-BCBE-4D43-A536-405D4659F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99320" y="6416675"/>
            <a:ext cx="1554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3/18/2021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39D43FE-3B2D-45BB-9CF5-BF3DD1C1C5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41328" y="6416675"/>
            <a:ext cx="75435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Give Back Days at WVH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CBFBBBA-32DB-41C1-A13A-9D22A2E9E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416675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AAA1CBDD-8B1A-489D-9C77-B72C367C5E26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38200" y="2039112"/>
            <a:ext cx="10515600" cy="4142232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50640D-74E9-4BD1-B394-148ECDD49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269111"/>
      </p:ext>
    </p:extLst>
  </p:cSld>
  <p:clrMapOvr>
    <a:masterClrMapping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D78C0D2-8BA9-4F4A-A653-BA0034510266}"/>
              </a:ext>
            </a:extLst>
          </p:cNvPr>
          <p:cNvSpPr/>
          <p:nvPr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209799"/>
            <a:ext cx="5181600" cy="3967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09799"/>
            <a:ext cx="5181600" cy="3967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50F9F47-D7DB-47B1-83FD-0AB27D5F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799320" y="6416675"/>
            <a:ext cx="1554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3/18/2021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365473D-EE88-479F-A966-AEFD4FF5D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41328" y="6416675"/>
            <a:ext cx="75435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Give Back Days at WVH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9DFD71B-9D7E-4E94-80A4-18E9F5A50A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416675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72432"/>
      </p:ext>
    </p:extLst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032B5-11DC-4487-9CBC-063B48565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29F7D-6B90-4CEE-922B-111A37146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ADA915-9761-464A-98A7-E7192614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037C5-806E-4D63-B86A-0F961924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66700-ED0B-45B9-9AF9-6DC8AD9A0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64683"/>
      </p:ext>
    </p:extLst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0AEAD9-DC7F-496D-96AB-A8F6740C0028}"/>
              </a:ext>
            </a:extLst>
          </p:cNvPr>
          <p:cNvSpPr/>
          <p:nvPr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E2C73AF-9BC3-4484-A46D-F469B02078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99320" y="6416675"/>
            <a:ext cx="1554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3/18/2021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E6E08E9-616B-4B12-87EC-7555067A0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41328" y="6416675"/>
            <a:ext cx="75435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Give Back Days at WVH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B1EB19-4E1D-4350-B8D3-555954EA8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416675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C7DFA5F-E8CD-40B9-8BB3-663969C3A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027397"/>
      </p:ext>
    </p:extLst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079BD-0320-49E5-AB55-D95025AAD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7C9B3C-CB8B-4F69-8AB3-A37E45EC7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17926-1FAC-4816-A3FB-EE36A0236F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AB1B0A-E88C-4893-ACC1-98521BBF76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38A939-7827-4F09-8EA6-13E567230D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EC9E3A-3B19-4CE9-A0FE-441DCEE26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799A7C-C5FC-4529-90F6-E4F347D38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E930DF-D7A1-422B-98DD-6DB413264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71447"/>
      </p:ext>
    </p:extLst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BED96-56D0-4753-A5F8-6A869E81B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7B38A9-9FA5-40F9-8FFD-44E415186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344D-3094-4450-A377-3472FC091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73766"/>
      </p:ext>
    </p:extLst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A548F-0F8F-44DB-A0EA-01DF00D52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9D73F-90E0-4AFD-8307-DE06D2CD2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D7CEC4-83CC-44C6-A48D-F13A0E6A2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AEA319-7637-4F20-867F-3427BAF80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C8929-973A-4ECB-B59E-1CEA0092C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F41734-BDB7-4FE7-BDC0-4286E129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71183"/>
      </p:ext>
    </p:extLst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1BB04E-0D49-45F2-B836-8915358AE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42810-5F17-4B97-9E33-E654AA129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E8374-2077-4461-88BB-928F1B880C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3/18/2021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20ADC-F758-49EE-B434-3DB5156FC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Give Back Days at WVH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86A86-BB12-49C2-9644-B113751813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BE9EC-FEF3-4B06-A84A-8183EE2D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pull dir="u"/>
  </p:transition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FB21-EF6E-4A8B-859E-9D5E98543B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Volunteer Opportunities for Employees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1D4B31-8805-4609-A594-82FE92691C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1978843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64F59-1AFF-4CE4-8C5F-B739D5D1A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Employee volunteer program</a:t>
            </a:r>
          </a:p>
          <a:p>
            <a:r>
              <a:rPr lang="en-US" dirty="0"/>
              <a:t>Coordinated by Brian Sarkar, Practice Manager</a:t>
            </a:r>
          </a:p>
          <a:p>
            <a:r>
              <a:rPr lang="en-US" dirty="0"/>
              <a:t>Opportunities to volunteer with fellow employees</a:t>
            </a:r>
          </a:p>
          <a:p>
            <a:pPr lvl="1"/>
            <a:r>
              <a:rPr lang="en-US" dirty="0"/>
              <a:t>Do good</a:t>
            </a:r>
          </a:p>
          <a:p>
            <a:pPr lvl="1"/>
            <a:r>
              <a:rPr lang="en-US" dirty="0"/>
              <a:t>Feel good!</a:t>
            </a:r>
          </a:p>
          <a:p>
            <a:r>
              <a:rPr lang="en-US" dirty="0"/>
              <a:t>Three days scheduled each 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53E67E-676D-47FF-9530-AAF1BF470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Operation Give Back™?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DD472-2B06-4FD8-9936-8A06D9684E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0C0A0-4622-420C-AC41-3EF57D3BF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3661582983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Placeholder 4">
            <a:extLst>
              <a:ext uri="{FF2B5EF4-FFF2-40B4-BE49-F238E27FC236}">
                <a16:creationId xmlns:a16="http://schemas.microsoft.com/office/drawing/2014/main" id="{F20FFD82-7710-4265-9E7C-58961504C797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493229727"/>
              </p:ext>
            </p:extLst>
          </p:nvPr>
        </p:nvGraphicFramePr>
        <p:xfrm>
          <a:off x="1591659" y="2134235"/>
          <a:ext cx="9008682" cy="43586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1149190277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608108630"/>
                    </a:ext>
                  </a:extLst>
                </a:gridCol>
                <a:gridCol w="3293682">
                  <a:extLst>
                    <a:ext uri="{9D8B030D-6E8A-4147-A177-3AD203B41FA5}">
                      <a16:colId xmlns:a16="http://schemas.microsoft.com/office/drawing/2014/main" val="1666339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Description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Date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54799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Groom animals at city animal shelters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Saturday, April 24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036826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Clean up city dog parks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Saturday, June 19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505607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 dpi="0" rotWithShape="1"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Annual fundraiser dinner for city animal shelter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Sunday, September 12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306050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47D1EB2-FC27-4386-A1BF-BC25D2B7E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Give Back Days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4D3E8AD-982D-480F-B249-0A18F8B1D80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95FE2D-6086-445D-B9A7-592D5A928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3297829632"/>
      </p:ext>
    </p:extLst>
  </p:cSld>
  <p:clrMapOvr>
    <a:masterClrMapping/>
  </p:clrMapOvr>
  <p:transition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 in white shirt and black pants serving a woman and man with gray hair plates of food.">
            <a:extLst>
              <a:ext uri="{FF2B5EF4-FFF2-40B4-BE49-F238E27FC236}">
                <a16:creationId xmlns:a16="http://schemas.microsoft.com/office/drawing/2014/main" id="{9F3368D5-5266-4125-9911-8868C06C6E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-3733801"/>
            <a:ext cx="5143500" cy="3429000"/>
          </a:xfrm>
          <a:prstGeom prst="rect">
            <a:avLst/>
          </a:prstGeom>
        </p:spPr>
      </p:pic>
      <p:pic>
        <p:nvPicPr>
          <p:cNvPr id="5" name="Picture 4" descr="Young boy hugging a dog on a leash.">
            <a:extLst>
              <a:ext uri="{FF2B5EF4-FFF2-40B4-BE49-F238E27FC236}">
                <a16:creationId xmlns:a16="http://schemas.microsoft.com/office/drawing/2014/main" id="{CEA2AC73-33C0-4AA6-8F51-72BADFB45F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7372349"/>
            <a:ext cx="5143500" cy="342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22E0A1-00EE-4183-8CBC-D41DBA3C1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Scenes from Last Year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D5C8DD-3B37-4581-B901-D8AA20EFD8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AC8CD83-47F3-4A88-AAF7-3D0BB0A5B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35EABE-733C-4F84-BD24-06AC7DA5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32588434"/>
      </p:ext>
    </p:extLst>
  </p:cSld>
  <p:clrMapOvr>
    <a:masterClrMapping/>
  </p:clrMapOvr>
  <p:transition>
    <p:pull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 in white shirt and black pants serving a woman and man with gray hair plates of food.">
            <a:extLst>
              <a:ext uri="{FF2B5EF4-FFF2-40B4-BE49-F238E27FC236}">
                <a16:creationId xmlns:a16="http://schemas.microsoft.com/office/drawing/2014/main" id="{9F3368D5-5266-4125-9911-8868C06C6E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080" y="45720"/>
            <a:ext cx="10149840" cy="6766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Young boy hugging a dog on a leash.">
            <a:extLst>
              <a:ext uri="{FF2B5EF4-FFF2-40B4-BE49-F238E27FC236}">
                <a16:creationId xmlns:a16="http://schemas.microsoft.com/office/drawing/2014/main" id="{CEA2AC73-33C0-4AA6-8F51-72BADFB45F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7372349"/>
            <a:ext cx="5143500" cy="342900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26509D91-01BF-453A-8A53-1A80E51B60CD}"/>
              </a:ext>
            </a:extLst>
          </p:cNvPr>
          <p:cNvSpPr/>
          <p:nvPr/>
        </p:nvSpPr>
        <p:spPr>
          <a:xfrm>
            <a:off x="0" y="567433"/>
            <a:ext cx="5212080" cy="1371600"/>
          </a:xfrm>
          <a:prstGeom prst="rightArrow">
            <a:avLst>
              <a:gd name="adj1" fmla="val 50000"/>
              <a:gd name="adj2" fmla="val 73188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Ben Kim, veterinary technician, waiting tables at last year’s fundraiser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0E6254-1F79-4B0D-A517-DF4BC4A85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4C0D6F-EE6C-4F2D-BE6A-A63DE82E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954341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 in white shirt and black pants serving a woman and man with gray hair plates of food.">
            <a:extLst>
              <a:ext uri="{FF2B5EF4-FFF2-40B4-BE49-F238E27FC236}">
                <a16:creationId xmlns:a16="http://schemas.microsoft.com/office/drawing/2014/main" id="{9F3368D5-5266-4125-9911-8868C06C6E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1714500"/>
            <a:ext cx="5143500" cy="3429000"/>
          </a:xfrm>
          <a:prstGeom prst="rect">
            <a:avLst/>
          </a:prstGeom>
        </p:spPr>
      </p:pic>
      <p:pic>
        <p:nvPicPr>
          <p:cNvPr id="5" name="Picture 4" descr="Young boy hugging a dog on a leash.">
            <a:extLst>
              <a:ext uri="{FF2B5EF4-FFF2-40B4-BE49-F238E27FC236}">
                <a16:creationId xmlns:a16="http://schemas.microsoft.com/office/drawing/2014/main" id="{CEA2AC73-33C0-4AA6-8F51-72BADFB45F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080" y="45720"/>
            <a:ext cx="10149840" cy="6766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26509D91-01BF-453A-8A53-1A80E51B60CD}"/>
              </a:ext>
            </a:extLst>
          </p:cNvPr>
          <p:cNvSpPr/>
          <p:nvPr/>
        </p:nvSpPr>
        <p:spPr>
          <a:xfrm flipH="1">
            <a:off x="6979920" y="342900"/>
            <a:ext cx="5212080" cy="1371600"/>
          </a:xfrm>
          <a:prstGeom prst="rightArrow">
            <a:avLst>
              <a:gd name="adj1" fmla="val 50000"/>
              <a:gd name="adj2" fmla="val 73188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Randy, son of Kathy Turner, HR Director, enjoying the dog park after the clean up last year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F2E362-5DA2-4B8F-919B-D5A288531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74C53B-4FE5-49DE-A3FE-E7E574ED0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3708917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 in white shirt and black pants serving a woman and man with gray hair plates of food.">
            <a:extLst>
              <a:ext uri="{FF2B5EF4-FFF2-40B4-BE49-F238E27FC236}">
                <a16:creationId xmlns:a16="http://schemas.microsoft.com/office/drawing/2014/main" id="{9F3368D5-5266-4125-9911-8868C06C6E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531918"/>
            <a:ext cx="5143500" cy="3429000"/>
          </a:xfrm>
          <a:prstGeom prst="rect">
            <a:avLst/>
          </a:prstGeom>
        </p:spPr>
      </p:pic>
      <p:pic>
        <p:nvPicPr>
          <p:cNvPr id="5" name="Picture 4" descr="Young boy hugging a dog on a leash.">
            <a:extLst>
              <a:ext uri="{FF2B5EF4-FFF2-40B4-BE49-F238E27FC236}">
                <a16:creationId xmlns:a16="http://schemas.microsoft.com/office/drawing/2014/main" id="{CEA2AC73-33C0-4AA6-8F51-72BADFB45F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300" y="2531918"/>
            <a:ext cx="5143500" cy="342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AD8B7E-74F3-4D22-BC3A-8F0A26D87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the Gang!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37552-9215-4CE5-A7DF-DAC2EC45451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190D387-E01B-4B65-BBA2-D9146CA99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657630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upport_PPT_2_Writing">
            <a:hlinkClick r:id="" action="ppaction://media"/>
            <a:extLst>
              <a:ext uri="{FF2B5EF4-FFF2-40B4-BE49-F238E27FC236}">
                <a16:creationId xmlns:a16="http://schemas.microsoft.com/office/drawing/2014/main" id="{5C732393-ADB4-4BA9-A7C3-A227905750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25" y="0"/>
            <a:ext cx="12172950" cy="6858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99867-953C-4DC8-8F51-B46E3DA2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394917-B854-40B2-99D1-4B50B2300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2766993586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6A067-9549-4FFA-9E0D-296640B2D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Up Today!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450A66-10CC-49B4-887F-A016E4C807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Brian Sarkar</a:t>
            </a:r>
            <a:br>
              <a:rPr lang="en-US" dirty="0"/>
            </a:br>
            <a:r>
              <a:rPr lang="en-US" dirty="0"/>
              <a:t>b.sarkar@wvh.example.com</a:t>
            </a:r>
          </a:p>
          <a:p>
            <a:pPr marL="457200" lvl="1" indent="0">
              <a:buNone/>
            </a:pPr>
            <a:r>
              <a:rPr lang="en-US" sz="2800" dirty="0"/>
              <a:t>or</a:t>
            </a:r>
          </a:p>
          <a:p>
            <a:r>
              <a:rPr lang="en-US" dirty="0" err="1"/>
              <a:t>Teréza</a:t>
            </a:r>
            <a:r>
              <a:rPr lang="en-US" dirty="0"/>
              <a:t> Gonçalves</a:t>
            </a:r>
            <a:br>
              <a:rPr lang="en-US" dirty="0"/>
            </a:br>
            <a:r>
              <a:rPr lang="en-US" dirty="0"/>
              <a:t>t.goncalves@wvh.example.com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33CDE0A0-7E38-42EE-ABDD-FAB7B26947AC}"/>
              </a:ext>
            </a:extLst>
          </p:cNvPr>
          <p:cNvSpPr/>
          <p:nvPr/>
        </p:nvSpPr>
        <p:spPr>
          <a:xfrm rot="20700000">
            <a:off x="838200" y="3278980"/>
            <a:ext cx="4572000" cy="1828800"/>
          </a:xfrm>
          <a:prstGeom prst="homePlat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scene3d>
            <a:camera prst="obliqueBottomLeft"/>
            <a:lightRig rig="threePt" dir="t"/>
          </a:scene3d>
          <a:sp3d extrusionH="508000">
            <a:extrusionClr>
              <a:schemeClr val="accent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Bradley Hand ITC" panose="03070402050302030203" pitchFamily="66" charset="0"/>
              </a:rPr>
              <a:t>This way to feel great and help others!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1DCCF66-C269-4807-BAAF-B36E66DE6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3/18/2021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346AA42-725B-4E8F-AAFE-D4A2E195E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Give Back Days at WVH</a:t>
            </a:r>
          </a:p>
        </p:txBody>
      </p:sp>
    </p:spTree>
    <p:extLst>
      <p:ext uri="{BB962C8B-B14F-4D97-AF65-F5344CB8AC3E}">
        <p14:creationId xmlns:p14="http://schemas.microsoft.com/office/powerpoint/2010/main" val="881294772"/>
      </p:ext>
    </p:extLst>
  </p:cSld>
  <p:clrMapOvr>
    <a:masterClrMapping/>
  </p:clrMapOvr>
  <p:transition>
    <p:pull dir="u"/>
  </p:transition>
</p:sld>
</file>

<file path=ppt/theme/theme1.xml><?xml version="1.0" encoding="utf-8"?>
<a:theme xmlns:a="http://schemas.openxmlformats.org/drawingml/2006/main" name="Support_PPT_2_New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178</Words>
  <Application>Microsoft Office PowerPoint</Application>
  <PresentationFormat>Widescreen</PresentationFormat>
  <Paragraphs>43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Bernard MT Condensed</vt:lpstr>
      <vt:lpstr>Bradley Hand ITC</vt:lpstr>
      <vt:lpstr>Calibri</vt:lpstr>
      <vt:lpstr>Trebuchet MS</vt:lpstr>
      <vt:lpstr>Support_PPT_2_NewTheme</vt:lpstr>
      <vt:lpstr>Volunteer Opportunities for Employees</vt:lpstr>
      <vt:lpstr>What Is Operation Give Back™?</vt:lpstr>
      <vt:lpstr>2021 Give Back Days</vt:lpstr>
      <vt:lpstr>Scenes from Last Year</vt:lpstr>
      <vt:lpstr>PowerPoint Presentation</vt:lpstr>
      <vt:lpstr>PowerPoint Presentation</vt:lpstr>
      <vt:lpstr>Join the Gang!</vt:lpstr>
      <vt:lpstr>PowerPoint Presentation</vt:lpstr>
      <vt:lpstr>Sign Up Today!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Volunteer Opportunities for Employees</dc:title>
  <dc:creator>Your Name</dc:creator>
  <cp:lastModifiedBy>Your Name</cp:lastModifiedBy>
  <cp:revision>19</cp:revision>
  <dcterms:created xsi:type="dcterms:W3CDTF">2018-05-06T21:36:56Z</dcterms:created>
  <dcterms:modified xsi:type="dcterms:W3CDTF">2018-07-18T21:32:39Z</dcterms:modified>
</cp:coreProperties>
</file>