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sldIdLst>
    <p:sldId id="256" r:id="rId2"/>
    <p:sldId id="261" r:id="rId3"/>
    <p:sldId id="267" r:id="rId4"/>
    <p:sldId id="268" r:id="rId5"/>
    <p:sldId id="269" r:id="rId6"/>
    <p:sldId id="270" r:id="rId7"/>
    <p:sldId id="266" r:id="rId8"/>
    <p:sldId id="258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EA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E6D03-3284-4464-991A-074F33454701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4EF59-A78A-4F30-AE7F-6C49814CB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57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2B199-4BDA-40F9-B4A2-81D8C95ADE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987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1F7A69-AE8B-4158-A929-0E2F6362C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75709" y="215037"/>
            <a:ext cx="8883398" cy="485053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39942-05A6-4250-9D73-F3640403E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9715B-3C10-4E10-A564-1E6BB655C483}" type="datetime1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59329-5B41-4BB2-88DD-2C2552396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2C2DC2-E87E-40FE-BDF0-DB4E04991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2324-4CC3-402C-9CFD-3F5582A95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45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8EB4B-F7F1-41B0-B4C6-623C36282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F75302-9DE7-46D9-BF59-E43A182188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2070C1-1889-44B9-9F48-B4C1451E2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793F1-CF9B-43B9-8D8A-682041D55BB6}" type="datetime1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178FB-B7A0-40CC-B2D5-C8B4A24ED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836A2-11C0-4522-A74B-351684B48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2324-4CC3-402C-9CFD-3F5582A95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1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26DD78-B307-45BF-B2BF-AE21E2C5FC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16C70A-BA86-44A5-942D-7095E911A2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993B8-F1DF-494C-89AC-F67C38EB9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B3B63-16B7-486E-A206-BD6E9FCF83E8}" type="datetime1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D3326-A8EA-4828-AA33-716BBE003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8836E-D184-4E3B-A389-FE271B846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2324-4CC3-402C-9CFD-3F5582A95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4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63675-CB61-4DED-90BA-76A579292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3FE0F-F589-43B8-B29A-EFE5B7047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FFC2F-CBBE-47D6-A9B1-6F334EC4C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8E42-65C9-47D6-90BB-704CEC48A33A}" type="datetime1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9A708-E7E2-4A59-BE92-981E8538C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9D612-1055-4103-8680-AD1793CC2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2324-4CC3-402C-9CFD-3F5582A95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4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0B757-04EA-453D-9FD4-4FBE3420F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C59402-CA55-45AB-8681-D99E942CC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65C82-FA30-46F3-A2FB-EF3A4558B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63A3-EDDC-4A71-9776-306B782A15F8}" type="datetime1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F3F1D-7670-4F79-91B9-9C029E9D2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A165E-91A5-4CB1-B4FC-5E263C0B6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2324-4CC3-402C-9CFD-3F5582A95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83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E2A97-3367-4F5A-9036-2597C95EB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A05F4-AFDE-4D0B-A853-593F57A347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98E4FD-1A5C-4904-A0DD-550DD1FA3A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08F1FA-A3B6-4F05-B173-F8E5749A0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E354-2027-496F-86E6-0FBDA9B61205}" type="datetime1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22AC07-9929-4614-94A6-B5946508E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0F7A3-5B8A-46EC-9584-D3AFB05AE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2324-4CC3-402C-9CFD-3F5582A95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0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89DE9-458C-42C7-8DC2-0D5F6F9D3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D4799-CC38-437F-A6C7-22C8B9401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6FF030-86B2-401E-9C73-697BAFF574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6575F5-0E18-43BC-A60A-7F7E86D1EC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F09337-E188-4CC6-987C-F8319589CD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835831-1B0E-4070-A690-18B4789E8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9AE54-5813-4307-89B3-316991F1B2DA}" type="datetime1">
              <a:rPr lang="en-US" smtClean="0"/>
              <a:t>10/23/2018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6A56EA-FCBE-48F7-A790-B88798E4F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F10ED4-87E0-4F14-AD73-F0FD056C8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2324-4CC3-402C-9CFD-3F5582A95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9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2B5CE-3F25-48CC-8306-A318AF607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0B7990-73CA-416F-A430-447E6A987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95947-44B2-42C5-BE0B-591DD1561708}" type="datetime1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3C12EF-D539-4955-B0A9-5C88BB5C2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1ADFF4-D8B8-46A5-98D9-26A7B6899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2324-4CC3-402C-9CFD-3F5582A95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8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034CB0-A5AF-4F6A-90B3-4D36C4DBB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A5644-25C3-4E74-86C0-143D2666BBDA}" type="datetime1">
              <a:rPr lang="en-US" smtClean="0"/>
              <a:t>10/23/2018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B1D33B-7B0A-4619-9AF2-3444B1B6C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8BDB45-ADC9-4E11-8369-F3E0EA469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2324-4CC3-402C-9CFD-3F5582A95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4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4EF7B-6DFF-48E5-927A-57426B38F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19430-A6B4-4F05-B1CB-FBA71C5E1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730BF9-B52D-47EA-A807-8043457727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C65D8-04F7-4B33-B7F9-9BDB3AFE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0453-84C6-48D5-A835-8A83F4B8CD77}" type="datetime1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03E1CE-CA30-4557-91EB-98B22C817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4C3A0-C885-4B8F-AC56-53DE0B388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2324-4CC3-402C-9CFD-3F5582A95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01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06E9C-504A-4F75-8DFE-C853A122F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59430B-2056-40FF-B3B5-084126A925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A431FF-4CF5-41BC-A2FF-64C198DD22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2AE4CD-03C1-41B5-84E7-624B2E164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E435-3784-4C5E-9978-118C87BA6C6C}" type="datetime1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C0BE31-6AFB-41BB-AC18-3B28C1219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06FDCB-1648-44C2-8D41-082B89EBA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2324-4CC3-402C-9CFD-3F5582A95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0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2C26-7573-47DD-A8FF-3C5B55219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1745" y="365125"/>
            <a:ext cx="847205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9A6D43-0D33-4B84-AC72-A189E8488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E8206-8356-4B14-806F-26626A9DFF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1218" y="633184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28360-A7F6-4741-82B5-A527D55CF5FD}" type="datetime1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0D484-BEFB-4011-BEB7-FBBCE71B5F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44307" y="633184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Updated: 6/21/21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C26F2-F72A-40D2-9C99-04F6A185A4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2111" y="6331842"/>
            <a:ext cx="529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D2324-4CC3-402C-9CFD-3F5582A959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42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sldNum="0" hd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57682-0CCE-4431-8887-0B9217F652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Food Services Manager Orientation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CB206C-4173-4327-9E62-CB37506A3E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Your Name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0F01975-053C-47A7-8FE4-113C6CFD759B}"/>
              </a:ext>
            </a:extLst>
          </p:cNvPr>
          <p:cNvSpPr/>
          <p:nvPr/>
        </p:nvSpPr>
        <p:spPr>
          <a:xfrm rot="19617222">
            <a:off x="-461929" y="638251"/>
            <a:ext cx="4025890" cy="499873"/>
          </a:xfrm>
          <a:custGeom>
            <a:avLst/>
            <a:gdLst>
              <a:gd name="connsiteX0" fmla="*/ 4025890 w 4025890"/>
              <a:gd name="connsiteY0" fmla="*/ 499873 h 499873"/>
              <a:gd name="connsiteX1" fmla="*/ 0 w 4025890"/>
              <a:gd name="connsiteY1" fmla="*/ 499873 h 499873"/>
              <a:gd name="connsiteX2" fmla="*/ 325196 w 4025890"/>
              <a:gd name="connsiteY2" fmla="*/ 0 h 499873"/>
              <a:gd name="connsiteX3" fmla="*/ 3257513 w 4025890"/>
              <a:gd name="connsiteY3" fmla="*/ 0 h 4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5890" h="499873">
                <a:moveTo>
                  <a:pt x="4025890" y="499873"/>
                </a:moveTo>
                <a:lnTo>
                  <a:pt x="0" y="499873"/>
                </a:lnTo>
                <a:lnTo>
                  <a:pt x="325196" y="0"/>
                </a:lnTo>
                <a:lnTo>
                  <a:pt x="3257513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>
                <a:latin typeface="Perpetua Titling MT" panose="02020502060505020804" pitchFamily="18" charset="0"/>
              </a:rPr>
              <a:t>    ABONZA FOOD SERVICES</a:t>
            </a:r>
          </a:p>
        </p:txBody>
      </p:sp>
    </p:spTree>
    <p:extLst>
      <p:ext uri="{BB962C8B-B14F-4D97-AF65-F5344CB8AC3E}">
        <p14:creationId xmlns:p14="http://schemas.microsoft.com/office/powerpoint/2010/main" val="33507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901"/>
                            </p:stCondLst>
                            <p:childTnLst>
                              <p:par>
                                <p:cTn id="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492B4EE-60F4-4F12-9955-0C31BB5C1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Industries We Serve</a:t>
            </a:r>
          </a:p>
        </p:txBody>
      </p:sp>
      <p:pic>
        <p:nvPicPr>
          <p:cNvPr id="5" name="Picture 4" descr="Middle school students eating at a cafeteria table">
            <a:extLst>
              <a:ext uri="{FF2B5EF4-FFF2-40B4-BE49-F238E27FC236}">
                <a16:creationId xmlns:a16="http://schemas.microsoft.com/office/drawing/2014/main" id="{57F329B5-BBE4-4C45-A97F-E6A62568FA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640" y="2782067"/>
            <a:ext cx="2753804" cy="1828800"/>
          </a:xfrm>
          <a:prstGeom prst="rect">
            <a:avLst/>
          </a:prstGeom>
        </p:spPr>
      </p:pic>
      <p:pic>
        <p:nvPicPr>
          <p:cNvPr id="9" name="Picture 8" descr="Five senior citizens eating at a table in a brightly-lit room with large windows">
            <a:extLst>
              <a:ext uri="{FF2B5EF4-FFF2-40B4-BE49-F238E27FC236}">
                <a16:creationId xmlns:a16="http://schemas.microsoft.com/office/drawing/2014/main" id="{8775B012-276E-435E-9E3E-4EF350A4135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501" y="2782338"/>
            <a:ext cx="2743200" cy="1828258"/>
          </a:xfrm>
          <a:prstGeom prst="rect">
            <a:avLst/>
          </a:prstGeom>
        </p:spPr>
      </p:pic>
      <p:pic>
        <p:nvPicPr>
          <p:cNvPr id="13" name="Picture 12" descr="A female medical professional dressed in pink scrubs and wearing a stethoscope serving a meal on a tray to a female patient in a hospital bed">
            <a:extLst>
              <a:ext uri="{FF2B5EF4-FFF2-40B4-BE49-F238E27FC236}">
                <a16:creationId xmlns:a16="http://schemas.microsoft.com/office/drawing/2014/main" id="{9F3B189A-954D-4D5D-969A-24C5026BB0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80" y="2782338"/>
            <a:ext cx="2743200" cy="1828258"/>
          </a:xfrm>
          <a:prstGeom prst="rect">
            <a:avLst/>
          </a:prstGeom>
        </p:spPr>
      </p:pic>
      <p:pic>
        <p:nvPicPr>
          <p:cNvPr id="16" name="Picture 15" descr="Adults holding trays of food standing in a cafeteria line waiting to pay">
            <a:extLst>
              <a:ext uri="{FF2B5EF4-FFF2-40B4-BE49-F238E27FC236}">
                <a16:creationId xmlns:a16="http://schemas.microsoft.com/office/drawing/2014/main" id="{25A42DC9-0B45-4B40-8D84-06BA70BC4E3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9658" y="2782479"/>
            <a:ext cx="2747661" cy="182797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DA0DF2B-F623-4F7B-BDB3-946807BC0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0E6DDC4-531F-4581-92BF-B5F86FAAE82E}"/>
              </a:ext>
            </a:extLst>
          </p:cNvPr>
          <p:cNvSpPr/>
          <p:nvPr/>
        </p:nvSpPr>
        <p:spPr>
          <a:xfrm rot="19617222">
            <a:off x="-461929" y="638251"/>
            <a:ext cx="4025890" cy="499873"/>
          </a:xfrm>
          <a:custGeom>
            <a:avLst/>
            <a:gdLst>
              <a:gd name="connsiteX0" fmla="*/ 4025890 w 4025890"/>
              <a:gd name="connsiteY0" fmla="*/ 499873 h 499873"/>
              <a:gd name="connsiteX1" fmla="*/ 0 w 4025890"/>
              <a:gd name="connsiteY1" fmla="*/ 499873 h 499873"/>
              <a:gd name="connsiteX2" fmla="*/ 325196 w 4025890"/>
              <a:gd name="connsiteY2" fmla="*/ 0 h 499873"/>
              <a:gd name="connsiteX3" fmla="*/ 3257513 w 4025890"/>
              <a:gd name="connsiteY3" fmla="*/ 0 h 4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5890" h="499873">
                <a:moveTo>
                  <a:pt x="4025890" y="499873"/>
                </a:moveTo>
                <a:lnTo>
                  <a:pt x="0" y="499873"/>
                </a:lnTo>
                <a:lnTo>
                  <a:pt x="325196" y="0"/>
                </a:lnTo>
                <a:lnTo>
                  <a:pt x="3257513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>
                <a:latin typeface="Perpetua Titling MT" panose="02020502060505020804" pitchFamily="18" charset="0"/>
              </a:rPr>
              <a:t>    ABONZA FOOD SERVICES</a:t>
            </a:r>
          </a:p>
        </p:txBody>
      </p:sp>
    </p:spTree>
    <p:extLst>
      <p:ext uri="{BB962C8B-B14F-4D97-AF65-F5344CB8AC3E}">
        <p14:creationId xmlns:p14="http://schemas.microsoft.com/office/powerpoint/2010/main" val="202471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492B4EE-60F4-4F12-9955-0C31BB5C1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Schools</a:t>
            </a:r>
          </a:p>
        </p:txBody>
      </p:sp>
      <p:pic>
        <p:nvPicPr>
          <p:cNvPr id="5" name="Picture 4" descr="Middle school students eating at a cafeteria table">
            <a:extLst>
              <a:ext uri="{FF2B5EF4-FFF2-40B4-BE49-F238E27FC236}">
                <a16:creationId xmlns:a16="http://schemas.microsoft.com/office/drawing/2014/main" id="{57F329B5-BBE4-4C45-A97F-E6A62568FA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3745" y="1759844"/>
            <a:ext cx="6884510" cy="4572000"/>
          </a:xfrm>
          <a:prstGeom prst="rect">
            <a:avLst/>
          </a:prstGeom>
        </p:spPr>
      </p:pic>
      <p:pic>
        <p:nvPicPr>
          <p:cNvPr id="9" name="Picture 8" descr="Five senior citizens eating at a table in a brightly-lit room with large windows">
            <a:extLst>
              <a:ext uri="{FF2B5EF4-FFF2-40B4-BE49-F238E27FC236}">
                <a16:creationId xmlns:a16="http://schemas.microsoft.com/office/drawing/2014/main" id="{8775B012-276E-435E-9E3E-4EF350A4135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04817" y="2782067"/>
            <a:ext cx="2743200" cy="1828258"/>
          </a:xfrm>
          <a:prstGeom prst="rect">
            <a:avLst/>
          </a:prstGeom>
        </p:spPr>
      </p:pic>
      <p:pic>
        <p:nvPicPr>
          <p:cNvPr id="13" name="Picture 12" descr="A female medical professional dressed in pink scrubs and wearing a stethoscope serving a meal on a tray to a female patient in a hospital bed">
            <a:extLst>
              <a:ext uri="{FF2B5EF4-FFF2-40B4-BE49-F238E27FC236}">
                <a16:creationId xmlns:a16="http://schemas.microsoft.com/office/drawing/2014/main" id="{9F3B189A-954D-4D5D-969A-24C5026BB0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9396" y="2782067"/>
            <a:ext cx="2743200" cy="1828258"/>
          </a:xfrm>
          <a:prstGeom prst="rect">
            <a:avLst/>
          </a:prstGeom>
        </p:spPr>
      </p:pic>
      <p:pic>
        <p:nvPicPr>
          <p:cNvPr id="16" name="Picture 15" descr="Adults holding trays of food standing in a cafeteria line waiting to pay">
            <a:extLst>
              <a:ext uri="{FF2B5EF4-FFF2-40B4-BE49-F238E27FC236}">
                <a16:creationId xmlns:a16="http://schemas.microsoft.com/office/drawing/2014/main" id="{25A42DC9-0B45-4B40-8D84-06BA70BC4E3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974" y="2782208"/>
            <a:ext cx="2747661" cy="182797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DA0DF2B-F623-4F7B-BDB3-946807BC0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0E6DDC4-531F-4581-92BF-B5F86FAAE82E}"/>
              </a:ext>
            </a:extLst>
          </p:cNvPr>
          <p:cNvSpPr/>
          <p:nvPr/>
        </p:nvSpPr>
        <p:spPr>
          <a:xfrm rot="19617222">
            <a:off x="-461929" y="638251"/>
            <a:ext cx="4025890" cy="499873"/>
          </a:xfrm>
          <a:custGeom>
            <a:avLst/>
            <a:gdLst>
              <a:gd name="connsiteX0" fmla="*/ 4025890 w 4025890"/>
              <a:gd name="connsiteY0" fmla="*/ 499873 h 499873"/>
              <a:gd name="connsiteX1" fmla="*/ 0 w 4025890"/>
              <a:gd name="connsiteY1" fmla="*/ 499873 h 499873"/>
              <a:gd name="connsiteX2" fmla="*/ 325196 w 4025890"/>
              <a:gd name="connsiteY2" fmla="*/ 0 h 499873"/>
              <a:gd name="connsiteX3" fmla="*/ 3257513 w 4025890"/>
              <a:gd name="connsiteY3" fmla="*/ 0 h 4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5890" h="499873">
                <a:moveTo>
                  <a:pt x="4025890" y="499873"/>
                </a:moveTo>
                <a:lnTo>
                  <a:pt x="0" y="499873"/>
                </a:lnTo>
                <a:lnTo>
                  <a:pt x="325196" y="0"/>
                </a:lnTo>
                <a:lnTo>
                  <a:pt x="3257513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>
                <a:latin typeface="Perpetua Titling MT" panose="02020502060505020804" pitchFamily="18" charset="0"/>
              </a:rPr>
              <a:t>    ABONZA FOOD SERVICES</a:t>
            </a:r>
          </a:p>
        </p:txBody>
      </p:sp>
    </p:spTree>
    <p:extLst>
      <p:ext uri="{BB962C8B-B14F-4D97-AF65-F5344CB8AC3E}">
        <p14:creationId xmlns:p14="http://schemas.microsoft.com/office/powerpoint/2010/main" val="6574974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Cha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492B4EE-60F4-4F12-9955-0C31BB5C1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Residential Living</a:t>
            </a:r>
          </a:p>
        </p:txBody>
      </p:sp>
      <p:pic>
        <p:nvPicPr>
          <p:cNvPr id="5" name="Picture 4" descr="Middle school students eating at a cafeteria table">
            <a:extLst>
              <a:ext uri="{FF2B5EF4-FFF2-40B4-BE49-F238E27FC236}">
                <a16:creationId xmlns:a16="http://schemas.microsoft.com/office/drawing/2014/main" id="{57F329B5-BBE4-4C45-A97F-E6A62568FA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72789" y="38183"/>
            <a:ext cx="6884510" cy="4572000"/>
          </a:xfrm>
          <a:prstGeom prst="rect">
            <a:avLst/>
          </a:prstGeom>
        </p:spPr>
      </p:pic>
      <p:pic>
        <p:nvPicPr>
          <p:cNvPr id="9" name="Picture 8" descr="Five senior citizens eating at a table in a brightly-lit room with large windows">
            <a:extLst>
              <a:ext uri="{FF2B5EF4-FFF2-40B4-BE49-F238E27FC236}">
                <a16:creationId xmlns:a16="http://schemas.microsoft.com/office/drawing/2014/main" id="{8775B012-276E-435E-9E3E-4EF350A4135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5983" y="1759844"/>
            <a:ext cx="6860033" cy="4572000"/>
          </a:xfrm>
          <a:prstGeom prst="rect">
            <a:avLst/>
          </a:prstGeom>
        </p:spPr>
      </p:pic>
      <p:pic>
        <p:nvPicPr>
          <p:cNvPr id="13" name="Picture 12" descr="A female medical professional dressed in pink scrubs and wearing a stethoscope serving a meal on a tray to a female patient in a hospital bed">
            <a:extLst>
              <a:ext uri="{FF2B5EF4-FFF2-40B4-BE49-F238E27FC236}">
                <a16:creationId xmlns:a16="http://schemas.microsoft.com/office/drawing/2014/main" id="{9F3B189A-954D-4D5D-969A-24C5026BB0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9396" y="2782067"/>
            <a:ext cx="2743200" cy="1828258"/>
          </a:xfrm>
          <a:prstGeom prst="rect">
            <a:avLst/>
          </a:prstGeom>
        </p:spPr>
      </p:pic>
      <p:pic>
        <p:nvPicPr>
          <p:cNvPr id="16" name="Picture 15" descr="Adults holding trays of food standing in a cafeteria line waiting to pay">
            <a:extLst>
              <a:ext uri="{FF2B5EF4-FFF2-40B4-BE49-F238E27FC236}">
                <a16:creationId xmlns:a16="http://schemas.microsoft.com/office/drawing/2014/main" id="{25A42DC9-0B45-4B40-8D84-06BA70BC4E3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974" y="2782208"/>
            <a:ext cx="2747661" cy="182797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DA0DF2B-F623-4F7B-BDB3-946807BC0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0E6DDC4-531F-4581-92BF-B5F86FAAE82E}"/>
              </a:ext>
            </a:extLst>
          </p:cNvPr>
          <p:cNvSpPr/>
          <p:nvPr/>
        </p:nvSpPr>
        <p:spPr>
          <a:xfrm rot="19617222">
            <a:off x="-461929" y="638251"/>
            <a:ext cx="4025890" cy="499873"/>
          </a:xfrm>
          <a:custGeom>
            <a:avLst/>
            <a:gdLst>
              <a:gd name="connsiteX0" fmla="*/ 4025890 w 4025890"/>
              <a:gd name="connsiteY0" fmla="*/ 499873 h 499873"/>
              <a:gd name="connsiteX1" fmla="*/ 0 w 4025890"/>
              <a:gd name="connsiteY1" fmla="*/ 499873 h 499873"/>
              <a:gd name="connsiteX2" fmla="*/ 325196 w 4025890"/>
              <a:gd name="connsiteY2" fmla="*/ 0 h 499873"/>
              <a:gd name="connsiteX3" fmla="*/ 3257513 w 4025890"/>
              <a:gd name="connsiteY3" fmla="*/ 0 h 4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5890" h="499873">
                <a:moveTo>
                  <a:pt x="4025890" y="499873"/>
                </a:moveTo>
                <a:lnTo>
                  <a:pt x="0" y="499873"/>
                </a:lnTo>
                <a:lnTo>
                  <a:pt x="325196" y="0"/>
                </a:lnTo>
                <a:lnTo>
                  <a:pt x="3257513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>
                <a:latin typeface="Perpetua Titling MT" panose="02020502060505020804" pitchFamily="18" charset="0"/>
              </a:rPr>
              <a:t>    ABONZA FOOD SERVICES</a:t>
            </a:r>
          </a:p>
        </p:txBody>
      </p:sp>
    </p:spTree>
    <p:extLst>
      <p:ext uri="{BB962C8B-B14F-4D97-AF65-F5344CB8AC3E}">
        <p14:creationId xmlns:p14="http://schemas.microsoft.com/office/powerpoint/2010/main" val="17643949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Cha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492B4EE-60F4-4F12-9955-0C31BB5C1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Hospitals</a:t>
            </a:r>
          </a:p>
        </p:txBody>
      </p:sp>
      <p:pic>
        <p:nvPicPr>
          <p:cNvPr id="5" name="Picture 4" descr="Middle school students eating at a cafeteria table">
            <a:extLst>
              <a:ext uri="{FF2B5EF4-FFF2-40B4-BE49-F238E27FC236}">
                <a16:creationId xmlns:a16="http://schemas.microsoft.com/office/drawing/2014/main" id="{57F329B5-BBE4-4C45-A97F-E6A62568FA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72789" y="38183"/>
            <a:ext cx="6884510" cy="4572000"/>
          </a:xfrm>
          <a:prstGeom prst="rect">
            <a:avLst/>
          </a:prstGeom>
        </p:spPr>
      </p:pic>
      <p:pic>
        <p:nvPicPr>
          <p:cNvPr id="9" name="Picture 8" descr="Five senior citizens eating at a table in a brightly-lit room with large windows">
            <a:extLst>
              <a:ext uri="{FF2B5EF4-FFF2-40B4-BE49-F238E27FC236}">
                <a16:creationId xmlns:a16="http://schemas.microsoft.com/office/drawing/2014/main" id="{8775B012-276E-435E-9E3E-4EF350A4135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72789" y="1942406"/>
            <a:ext cx="6860033" cy="4572000"/>
          </a:xfrm>
          <a:prstGeom prst="rect">
            <a:avLst/>
          </a:prstGeom>
        </p:spPr>
      </p:pic>
      <p:pic>
        <p:nvPicPr>
          <p:cNvPr id="13" name="Picture 12" descr="A female medical professional dressed in pink scrubs and wearing a stethoscope serving a meal on a tray to a female patient in a hospital bed">
            <a:extLst>
              <a:ext uri="{FF2B5EF4-FFF2-40B4-BE49-F238E27FC236}">
                <a16:creationId xmlns:a16="http://schemas.microsoft.com/office/drawing/2014/main" id="{9F3B189A-954D-4D5D-969A-24C5026BB0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5983" y="1725266"/>
            <a:ext cx="6860033" cy="4572000"/>
          </a:xfrm>
          <a:prstGeom prst="rect">
            <a:avLst/>
          </a:prstGeom>
        </p:spPr>
      </p:pic>
      <p:pic>
        <p:nvPicPr>
          <p:cNvPr id="16" name="Picture 15" descr="Adults holding trays of food standing in a cafeteria line waiting to pay">
            <a:extLst>
              <a:ext uri="{FF2B5EF4-FFF2-40B4-BE49-F238E27FC236}">
                <a16:creationId xmlns:a16="http://schemas.microsoft.com/office/drawing/2014/main" id="{25A42DC9-0B45-4B40-8D84-06BA70BC4E3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974" y="2782208"/>
            <a:ext cx="2747661" cy="182797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DA0DF2B-F623-4F7B-BDB3-946807BC0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0E6DDC4-531F-4581-92BF-B5F86FAAE82E}"/>
              </a:ext>
            </a:extLst>
          </p:cNvPr>
          <p:cNvSpPr/>
          <p:nvPr/>
        </p:nvSpPr>
        <p:spPr>
          <a:xfrm rot="19617222">
            <a:off x="-461929" y="638251"/>
            <a:ext cx="4025890" cy="499873"/>
          </a:xfrm>
          <a:custGeom>
            <a:avLst/>
            <a:gdLst>
              <a:gd name="connsiteX0" fmla="*/ 4025890 w 4025890"/>
              <a:gd name="connsiteY0" fmla="*/ 499873 h 499873"/>
              <a:gd name="connsiteX1" fmla="*/ 0 w 4025890"/>
              <a:gd name="connsiteY1" fmla="*/ 499873 h 499873"/>
              <a:gd name="connsiteX2" fmla="*/ 325196 w 4025890"/>
              <a:gd name="connsiteY2" fmla="*/ 0 h 499873"/>
              <a:gd name="connsiteX3" fmla="*/ 3257513 w 4025890"/>
              <a:gd name="connsiteY3" fmla="*/ 0 h 4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5890" h="499873">
                <a:moveTo>
                  <a:pt x="4025890" y="499873"/>
                </a:moveTo>
                <a:lnTo>
                  <a:pt x="0" y="499873"/>
                </a:lnTo>
                <a:lnTo>
                  <a:pt x="325196" y="0"/>
                </a:lnTo>
                <a:lnTo>
                  <a:pt x="3257513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>
                <a:latin typeface="Perpetua Titling MT" panose="02020502060505020804" pitchFamily="18" charset="0"/>
              </a:rPr>
              <a:t>    ABONZA FOOD SERVICES</a:t>
            </a:r>
          </a:p>
        </p:txBody>
      </p:sp>
    </p:spTree>
    <p:extLst>
      <p:ext uri="{BB962C8B-B14F-4D97-AF65-F5344CB8AC3E}">
        <p14:creationId xmlns:p14="http://schemas.microsoft.com/office/powerpoint/2010/main" val="5488521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Cha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492B4EE-60F4-4F12-9955-0C31BB5C1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Corporate</a:t>
            </a:r>
          </a:p>
        </p:txBody>
      </p:sp>
      <p:pic>
        <p:nvPicPr>
          <p:cNvPr id="5" name="Picture 4" descr="Middle school students eating at a cafeteria table">
            <a:extLst>
              <a:ext uri="{FF2B5EF4-FFF2-40B4-BE49-F238E27FC236}">
                <a16:creationId xmlns:a16="http://schemas.microsoft.com/office/drawing/2014/main" id="{57F329B5-BBE4-4C45-A97F-E6A62568FA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72789" y="38183"/>
            <a:ext cx="6884510" cy="4572000"/>
          </a:xfrm>
          <a:prstGeom prst="rect">
            <a:avLst/>
          </a:prstGeom>
        </p:spPr>
      </p:pic>
      <p:pic>
        <p:nvPicPr>
          <p:cNvPr id="9" name="Picture 8" descr="Five senior citizens eating at a table in a brightly-lit room with large windows">
            <a:extLst>
              <a:ext uri="{FF2B5EF4-FFF2-40B4-BE49-F238E27FC236}">
                <a16:creationId xmlns:a16="http://schemas.microsoft.com/office/drawing/2014/main" id="{8775B012-276E-435E-9E3E-4EF350A4135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72789" y="1942406"/>
            <a:ext cx="6860033" cy="4572000"/>
          </a:xfrm>
          <a:prstGeom prst="rect">
            <a:avLst/>
          </a:prstGeom>
        </p:spPr>
      </p:pic>
      <p:pic>
        <p:nvPicPr>
          <p:cNvPr id="13" name="Picture 12" descr="A female medical professional dressed in pink scrubs and wearing a stethoscope serving a meal on a tray to a female patient in a hospital bed">
            <a:extLst>
              <a:ext uri="{FF2B5EF4-FFF2-40B4-BE49-F238E27FC236}">
                <a16:creationId xmlns:a16="http://schemas.microsoft.com/office/drawing/2014/main" id="{9F3B189A-954D-4D5D-969A-24C5026BB0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72789" y="2782208"/>
            <a:ext cx="6860033" cy="4572000"/>
          </a:xfrm>
          <a:prstGeom prst="rect">
            <a:avLst/>
          </a:prstGeom>
        </p:spPr>
      </p:pic>
      <p:pic>
        <p:nvPicPr>
          <p:cNvPr id="16" name="Picture 15" descr="Adults holding trays of food standing in a cafeteria line waiting to pay">
            <a:extLst>
              <a:ext uri="{FF2B5EF4-FFF2-40B4-BE49-F238E27FC236}">
                <a16:creationId xmlns:a16="http://schemas.microsoft.com/office/drawing/2014/main" id="{25A42DC9-0B45-4B40-8D84-06BA70BC4E3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9873" y="1725266"/>
            <a:ext cx="6872253" cy="45720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DA0DF2B-F623-4F7B-BDB3-946807BC0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0E6DDC4-531F-4581-92BF-B5F86FAAE82E}"/>
              </a:ext>
            </a:extLst>
          </p:cNvPr>
          <p:cNvSpPr/>
          <p:nvPr/>
        </p:nvSpPr>
        <p:spPr>
          <a:xfrm rot="19617222">
            <a:off x="-461929" y="638251"/>
            <a:ext cx="4025890" cy="499873"/>
          </a:xfrm>
          <a:custGeom>
            <a:avLst/>
            <a:gdLst>
              <a:gd name="connsiteX0" fmla="*/ 4025890 w 4025890"/>
              <a:gd name="connsiteY0" fmla="*/ 499873 h 499873"/>
              <a:gd name="connsiteX1" fmla="*/ 0 w 4025890"/>
              <a:gd name="connsiteY1" fmla="*/ 499873 h 499873"/>
              <a:gd name="connsiteX2" fmla="*/ 325196 w 4025890"/>
              <a:gd name="connsiteY2" fmla="*/ 0 h 499873"/>
              <a:gd name="connsiteX3" fmla="*/ 3257513 w 4025890"/>
              <a:gd name="connsiteY3" fmla="*/ 0 h 4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5890" h="499873">
                <a:moveTo>
                  <a:pt x="4025890" y="499873"/>
                </a:moveTo>
                <a:lnTo>
                  <a:pt x="0" y="499873"/>
                </a:lnTo>
                <a:lnTo>
                  <a:pt x="325196" y="0"/>
                </a:lnTo>
                <a:lnTo>
                  <a:pt x="3257513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>
                <a:latin typeface="Perpetua Titling MT" panose="02020502060505020804" pitchFamily="18" charset="0"/>
              </a:rPr>
              <a:t>    ABONZA FOOD SERVICES</a:t>
            </a:r>
          </a:p>
        </p:txBody>
      </p:sp>
    </p:spTree>
    <p:extLst>
      <p:ext uri="{BB962C8B-B14F-4D97-AF65-F5344CB8AC3E}">
        <p14:creationId xmlns:p14="http://schemas.microsoft.com/office/powerpoint/2010/main" val="22456122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Cha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492B4EE-60F4-4F12-9955-0C31BB5C1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Clients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32CE7BC-13EC-4DE5-A871-C640702A1D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4327386"/>
              </p:ext>
            </p:extLst>
          </p:nvPr>
        </p:nvGraphicFramePr>
        <p:xfrm>
          <a:off x="2895600" y="1759526"/>
          <a:ext cx="6400800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1405609616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031933109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3551717495"/>
                    </a:ext>
                  </a:extLst>
                </a:gridCol>
              </a:tblGrid>
              <a:tr h="11887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</a:lnR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Schools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Colleges</a:t>
                      </a:r>
                    </a:p>
                    <a:p>
                      <a:r>
                        <a:rPr lang="en-US" dirty="0"/>
                        <a:t>High schools</a:t>
                      </a:r>
                    </a:p>
                    <a:p>
                      <a:r>
                        <a:rPr lang="en-US" dirty="0"/>
                        <a:t>Middle schools</a:t>
                      </a:r>
                    </a:p>
                    <a:p>
                      <a:r>
                        <a:rPr lang="en-US" dirty="0"/>
                        <a:t>Elementary schools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6273798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</a:lnR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Residential Living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Assisted living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52914613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</a:ln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Hospitals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Patient meals</a:t>
                      </a:r>
                    </a:p>
                    <a:p>
                      <a:r>
                        <a:rPr lang="en-US" dirty="0"/>
                        <a:t>Cafeterias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81953773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mpd="sng">
                      <a:noFill/>
                    </a:lnR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Corporate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Cafeterias</a:t>
                      </a:r>
                    </a:p>
                    <a:p>
                      <a:r>
                        <a:rPr lang="en-US" dirty="0"/>
                        <a:t>Catered events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75770852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BD26A2-7F80-4285-A20E-D4D031B6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848FEFC-1C4B-4673-823C-CFA47C520DDF}"/>
              </a:ext>
            </a:extLst>
          </p:cNvPr>
          <p:cNvSpPr/>
          <p:nvPr/>
        </p:nvSpPr>
        <p:spPr>
          <a:xfrm rot="19617222">
            <a:off x="-461929" y="638251"/>
            <a:ext cx="4025890" cy="499873"/>
          </a:xfrm>
          <a:custGeom>
            <a:avLst/>
            <a:gdLst>
              <a:gd name="connsiteX0" fmla="*/ 4025890 w 4025890"/>
              <a:gd name="connsiteY0" fmla="*/ 499873 h 499873"/>
              <a:gd name="connsiteX1" fmla="*/ 0 w 4025890"/>
              <a:gd name="connsiteY1" fmla="*/ 499873 h 499873"/>
              <a:gd name="connsiteX2" fmla="*/ 325196 w 4025890"/>
              <a:gd name="connsiteY2" fmla="*/ 0 h 499873"/>
              <a:gd name="connsiteX3" fmla="*/ 3257513 w 4025890"/>
              <a:gd name="connsiteY3" fmla="*/ 0 h 4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5890" h="499873">
                <a:moveTo>
                  <a:pt x="4025890" y="499873"/>
                </a:moveTo>
                <a:lnTo>
                  <a:pt x="0" y="499873"/>
                </a:lnTo>
                <a:lnTo>
                  <a:pt x="325196" y="0"/>
                </a:lnTo>
                <a:lnTo>
                  <a:pt x="3257513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>
                <a:latin typeface="Perpetua Titling MT" panose="02020502060505020804" pitchFamily="18" charset="0"/>
              </a:rPr>
              <a:t>    ABONZA FOOD SERVICES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36D982-F066-4952-A1ED-E0CDFB9E6E5E}"/>
              </a:ext>
            </a:extLst>
          </p:cNvPr>
          <p:cNvSpPr/>
          <p:nvPr/>
        </p:nvSpPr>
        <p:spPr>
          <a:xfrm>
            <a:off x="2867890" y="1736666"/>
            <a:ext cx="6400800" cy="1234440"/>
          </a:xfrm>
          <a:prstGeom prst="rect">
            <a:avLst/>
          </a:prstGeom>
          <a:solidFill>
            <a:srgbClr val="F9EA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2710F4-2106-467D-AB5A-4EC405BB4A3A}"/>
              </a:ext>
            </a:extLst>
          </p:cNvPr>
          <p:cNvSpPr/>
          <p:nvPr/>
        </p:nvSpPr>
        <p:spPr>
          <a:xfrm>
            <a:off x="2881745" y="2948246"/>
            <a:ext cx="6400800" cy="1188720"/>
          </a:xfrm>
          <a:prstGeom prst="rect">
            <a:avLst/>
          </a:prstGeom>
          <a:solidFill>
            <a:srgbClr val="F9EA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AEA4B4-6275-46F6-AE8F-551EB7FD8381}"/>
              </a:ext>
            </a:extLst>
          </p:cNvPr>
          <p:cNvSpPr/>
          <p:nvPr/>
        </p:nvSpPr>
        <p:spPr>
          <a:xfrm>
            <a:off x="2881745" y="4136966"/>
            <a:ext cx="6400800" cy="1188720"/>
          </a:xfrm>
          <a:prstGeom prst="rect">
            <a:avLst/>
          </a:prstGeom>
          <a:solidFill>
            <a:srgbClr val="F9EA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95ECD4-8F93-464D-A7E8-671467E1A292}"/>
              </a:ext>
            </a:extLst>
          </p:cNvPr>
          <p:cNvSpPr/>
          <p:nvPr/>
        </p:nvSpPr>
        <p:spPr>
          <a:xfrm>
            <a:off x="2881745" y="5325686"/>
            <a:ext cx="6400800" cy="1234440"/>
          </a:xfrm>
          <a:prstGeom prst="rect">
            <a:avLst/>
          </a:prstGeom>
          <a:solidFill>
            <a:srgbClr val="F9EA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51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73CBB-F327-46C6-9E20-DF16CAA53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&amp;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1DD97-9D32-4CCF-89A6-4838F25EA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Cleanliness</a:t>
            </a:r>
          </a:p>
          <a:p>
            <a:r>
              <a:rPr lang="en-US" dirty="0"/>
              <a:t>Work environment</a:t>
            </a:r>
          </a:p>
          <a:p>
            <a:pPr lvl="1"/>
            <a:r>
              <a:rPr lang="en-US" dirty="0"/>
              <a:t>High-risk operations</a:t>
            </a:r>
          </a:p>
          <a:p>
            <a:r>
              <a:rPr lang="en-US" dirty="0"/>
              <a:t>Zero tolerance for inappropriate behavior</a:t>
            </a:r>
          </a:p>
          <a:p>
            <a:pPr lvl="1"/>
            <a:r>
              <a:rPr lang="en-US" dirty="0"/>
              <a:t>Sexual harassment</a:t>
            </a:r>
          </a:p>
          <a:p>
            <a:pPr lvl="1"/>
            <a:r>
              <a:rPr lang="en-US" dirty="0"/>
              <a:t>Bullying</a:t>
            </a:r>
          </a:p>
          <a:p>
            <a:r>
              <a:rPr lang="en-US" dirty="0"/>
              <a:t>No smoking indoors</a:t>
            </a:r>
          </a:p>
          <a:p>
            <a:r>
              <a:rPr lang="en-US" dirty="0"/>
              <a:t>No drug or alcohol use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B2DF17-30FE-4A42-8FAA-ABCEC574F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1B54DE6-FF02-46A4-B59B-5E91B059FE5C}"/>
              </a:ext>
            </a:extLst>
          </p:cNvPr>
          <p:cNvSpPr/>
          <p:nvPr/>
        </p:nvSpPr>
        <p:spPr>
          <a:xfrm rot="19617222">
            <a:off x="-461929" y="638251"/>
            <a:ext cx="4025890" cy="499873"/>
          </a:xfrm>
          <a:custGeom>
            <a:avLst/>
            <a:gdLst>
              <a:gd name="connsiteX0" fmla="*/ 4025890 w 4025890"/>
              <a:gd name="connsiteY0" fmla="*/ 499873 h 499873"/>
              <a:gd name="connsiteX1" fmla="*/ 0 w 4025890"/>
              <a:gd name="connsiteY1" fmla="*/ 499873 h 499873"/>
              <a:gd name="connsiteX2" fmla="*/ 325196 w 4025890"/>
              <a:gd name="connsiteY2" fmla="*/ 0 h 499873"/>
              <a:gd name="connsiteX3" fmla="*/ 3257513 w 4025890"/>
              <a:gd name="connsiteY3" fmla="*/ 0 h 4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5890" h="499873">
                <a:moveTo>
                  <a:pt x="4025890" y="499873"/>
                </a:moveTo>
                <a:lnTo>
                  <a:pt x="0" y="499873"/>
                </a:lnTo>
                <a:lnTo>
                  <a:pt x="325196" y="0"/>
                </a:lnTo>
                <a:lnTo>
                  <a:pt x="3257513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>
                <a:latin typeface="Perpetua Titling MT" panose="02020502060505020804" pitchFamily="18" charset="0"/>
              </a:rPr>
              <a:t>    ABONZA FOOD SERVICES</a:t>
            </a:r>
          </a:p>
        </p:txBody>
      </p:sp>
    </p:spTree>
    <p:extLst>
      <p:ext uri="{BB962C8B-B14F-4D97-AF65-F5344CB8AC3E}">
        <p14:creationId xmlns:p14="http://schemas.microsoft.com/office/powerpoint/2010/main" val="340522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19741-6878-4BA6-8923-002F9EB1E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ServSafe</a:t>
            </a:r>
            <a:r>
              <a:rPr lang="en-US" dirty="0"/>
              <a:t>® Certification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81394-0CC9-495E-B903-8A0A4272F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Food Services Managers must be </a:t>
            </a:r>
            <a:r>
              <a:rPr lang="en-US" dirty="0" err="1"/>
              <a:t>ServSafe</a:t>
            </a:r>
            <a:r>
              <a:rPr lang="en-US" dirty="0"/>
              <a:t>® certified</a:t>
            </a:r>
          </a:p>
          <a:p>
            <a:r>
              <a:rPr lang="en-US" dirty="0"/>
              <a:t>Training will be conducted today through Thursday</a:t>
            </a:r>
          </a:p>
          <a:p>
            <a:r>
              <a:rPr lang="en-US" dirty="0"/>
              <a:t>Test is on Friday</a:t>
            </a:r>
          </a:p>
          <a:p>
            <a:r>
              <a:rPr lang="en-US" dirty="0"/>
              <a:t>Instructors will be available from 4-9 daily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A1AC95-52C0-4259-8A10-DBFE8DD37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Updated: 6/21/21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3223986-9A3B-45B2-A09F-4FBD59380363}"/>
              </a:ext>
            </a:extLst>
          </p:cNvPr>
          <p:cNvSpPr/>
          <p:nvPr/>
        </p:nvSpPr>
        <p:spPr>
          <a:xfrm rot="19617222">
            <a:off x="-461929" y="638251"/>
            <a:ext cx="4025890" cy="499873"/>
          </a:xfrm>
          <a:custGeom>
            <a:avLst/>
            <a:gdLst>
              <a:gd name="connsiteX0" fmla="*/ 4025890 w 4025890"/>
              <a:gd name="connsiteY0" fmla="*/ 499873 h 499873"/>
              <a:gd name="connsiteX1" fmla="*/ 0 w 4025890"/>
              <a:gd name="connsiteY1" fmla="*/ 499873 h 499873"/>
              <a:gd name="connsiteX2" fmla="*/ 325196 w 4025890"/>
              <a:gd name="connsiteY2" fmla="*/ 0 h 499873"/>
              <a:gd name="connsiteX3" fmla="*/ 3257513 w 4025890"/>
              <a:gd name="connsiteY3" fmla="*/ 0 h 49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5890" h="499873">
                <a:moveTo>
                  <a:pt x="4025890" y="499873"/>
                </a:moveTo>
                <a:lnTo>
                  <a:pt x="0" y="499873"/>
                </a:lnTo>
                <a:lnTo>
                  <a:pt x="325196" y="0"/>
                </a:lnTo>
                <a:lnTo>
                  <a:pt x="3257513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dirty="0">
                <a:latin typeface="Perpetua Titling MT" panose="02020502060505020804" pitchFamily="18" charset="0"/>
              </a:rPr>
              <a:t>    ABONZA FOOD SERVICES</a:t>
            </a:r>
          </a:p>
        </p:txBody>
      </p:sp>
    </p:spTree>
    <p:extLst>
      <p:ext uri="{BB962C8B-B14F-4D97-AF65-F5344CB8AC3E}">
        <p14:creationId xmlns:p14="http://schemas.microsoft.com/office/powerpoint/2010/main" val="338448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bondanza Training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Abondanza Training</Template>
  <TotalTime>382</TotalTime>
  <Words>150</Words>
  <Application>Microsoft Office PowerPoint</Application>
  <PresentationFormat>Widescreen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Palatino Linotype</vt:lpstr>
      <vt:lpstr>Perpetua Titling MT</vt:lpstr>
      <vt:lpstr>Abondanza Training</vt:lpstr>
      <vt:lpstr>Food Services Manager Orientation</vt:lpstr>
      <vt:lpstr>Industries We Serve</vt:lpstr>
      <vt:lpstr>Schools</vt:lpstr>
      <vt:lpstr>Residential Living</vt:lpstr>
      <vt:lpstr>Hospitals</vt:lpstr>
      <vt:lpstr>Corporate</vt:lpstr>
      <vt:lpstr>Our Clients</vt:lpstr>
      <vt:lpstr>Health &amp; Safety</vt:lpstr>
      <vt:lpstr>ServSafe® Certification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Your Name</dc:creator>
  <cp:lastModifiedBy>Your Name</cp:lastModifiedBy>
  <cp:revision>31</cp:revision>
  <dcterms:created xsi:type="dcterms:W3CDTF">2018-05-04T17:24:12Z</dcterms:created>
  <dcterms:modified xsi:type="dcterms:W3CDTF">2018-10-23T23:10:20Z</dcterms:modified>
</cp:coreProperties>
</file>